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17"/>
  </p:notesMasterIdLst>
  <p:sldIdLst>
    <p:sldId id="256" r:id="rId2"/>
    <p:sldId id="257" r:id="rId3"/>
    <p:sldId id="259" r:id="rId4"/>
    <p:sldId id="261" r:id="rId5"/>
    <p:sldId id="262" r:id="rId6"/>
    <p:sldId id="263" r:id="rId7"/>
    <p:sldId id="264" r:id="rId8"/>
    <p:sldId id="265" r:id="rId9"/>
    <p:sldId id="266" r:id="rId10"/>
    <p:sldId id="268" r:id="rId11"/>
    <p:sldId id="270" r:id="rId12"/>
    <p:sldId id="271" r:id="rId13"/>
    <p:sldId id="272" r:id="rId14"/>
    <p:sldId id="273" r:id="rId15"/>
    <p:sldId id="274" r:id="rId16"/>
  </p:sldIdLst>
  <p:sldSz cx="9144000" cy="5143500" type="screen16x9"/>
  <p:notesSz cx="6858000" cy="9144000"/>
  <p:embeddedFontLst>
    <p:embeddedFont>
      <p:font typeface="Calibri" panose="020F0502020204030204" pitchFamily="34" charset="0"/>
      <p:regular r:id="rId18"/>
      <p:bold r:id="rId19"/>
      <p:italic r:id="rId20"/>
      <p:boldItalic r:id="rId21"/>
    </p:embeddedFont>
    <p:embeddedFont>
      <p:font typeface="Roboto" panose="02000000000000000000"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F4E80F-F64F-4A03-ACEF-23BECA869935}">
  <a:tblStyle styleId="{07F4E80F-F64F-4A03-ACEF-23BECA86993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94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28642fe879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 name="Google Shape;63;g228642fe879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5156824e02_0_2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 name="Google Shape;243;g25156824e02_0_2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4" name="Google Shape;244;g25156824e02_0_29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51a168e52e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g251a168e52e_0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0" name="Google Shape;270;g251a168e52e_0_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51a168e52e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 name="Google Shape;287;g251a168e52e_0_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8" name="Google Shape;288;g251a168e52e_0_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51a168e52e_1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Google Shape;304;g251a168e52e_1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5" name="Google Shape;305;g251a168e52e_1_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51a168e52e_1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7" name="Google Shape;317;g251a168e52e_1_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8" name="Google Shape;318;g251a168e52e_1_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228642fe879_0_3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6" name="Google Shape;326;g228642fe879_0_3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5156824e02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 name="Google Shape;71;g25156824e02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 name="Google Shape;72;g25156824e02_0_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5156824e02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g25156824e02_0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8" name="Google Shape;118;g25156824e02_0_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5156824e02_0_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g25156824e02_0_1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4" name="Google Shape;144;g25156824e02_0_1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5156824e02_0_1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g25156824e02_0_1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0" name="Google Shape;160;g25156824e02_0_17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5156824e02_0_1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 name="Google Shape;174;g25156824e02_0_1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5" name="Google Shape;175;g25156824e02_0_18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5156824e02_0_2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g25156824e02_0_2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1" name="Google Shape;191;g25156824e02_0_2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5156824e02_0_2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7" name="Google Shape;207;g25156824e02_0_2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8" name="Google Shape;208;g25156824e02_0_2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5156824e02_0_2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 name="Google Shape;220;g25156824e02_0_2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1" name="Google Shape;221;g25156824e02_0_26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Apertura">
  <p:cSld name="Apertura">
    <p:spTree>
      <p:nvGrpSpPr>
        <p:cNvPr id="1" name="Shape 50"/>
        <p:cNvGrpSpPr/>
        <p:nvPr/>
      </p:nvGrpSpPr>
      <p:grpSpPr>
        <a:xfrm>
          <a:off x="0" y="0"/>
          <a:ext cx="0" cy="0"/>
          <a:chOff x="0" y="0"/>
          <a:chExt cx="0" cy="0"/>
        </a:xfrm>
      </p:grpSpPr>
      <p:sp>
        <p:nvSpPr>
          <p:cNvPr id="51" name="Google Shape;51;p13"/>
          <p:cNvSpPr/>
          <p:nvPr/>
        </p:nvSpPr>
        <p:spPr>
          <a:xfrm>
            <a:off x="0" y="0"/>
            <a:ext cx="9144000" cy="5143500"/>
          </a:xfrm>
          <a:prstGeom prst="rect">
            <a:avLst/>
          </a:prstGeom>
          <a:solidFill>
            <a:srgbClr val="00558C"/>
          </a:solidFill>
          <a:ln w="12700" cap="flat" cmpd="sng">
            <a:solidFill>
              <a:srgbClr val="42719B"/>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Calibri"/>
              <a:ea typeface="Calibri"/>
              <a:cs typeface="Calibri"/>
              <a:sym typeface="Calibri"/>
            </a:endParaRPr>
          </a:p>
        </p:txBody>
      </p:sp>
      <p:cxnSp>
        <p:nvCxnSpPr>
          <p:cNvPr id="52" name="Google Shape;52;p13"/>
          <p:cNvCxnSpPr/>
          <p:nvPr/>
        </p:nvCxnSpPr>
        <p:spPr>
          <a:xfrm>
            <a:off x="5829300" y="0"/>
            <a:ext cx="3314700" cy="3967800"/>
          </a:xfrm>
          <a:prstGeom prst="straightConnector1">
            <a:avLst/>
          </a:prstGeom>
          <a:noFill/>
          <a:ln w="9525" cap="flat" cmpd="sng">
            <a:solidFill>
              <a:schemeClr val="accent1"/>
            </a:solidFill>
            <a:prstDash val="solid"/>
            <a:miter lim="800000"/>
            <a:headEnd type="none" w="sm" len="sm"/>
            <a:tailEnd type="none" w="sm" len="sm"/>
          </a:ln>
        </p:spPr>
      </p:cxnSp>
      <p:sp>
        <p:nvSpPr>
          <p:cNvPr id="53" name="Google Shape;53;p13"/>
          <p:cNvSpPr txBox="1">
            <a:spLocks noGrp="1"/>
          </p:cNvSpPr>
          <p:nvPr>
            <p:ph type="ctrTitle"/>
          </p:nvPr>
        </p:nvSpPr>
        <p:spPr>
          <a:xfrm>
            <a:off x="635793" y="2100861"/>
            <a:ext cx="7772400" cy="543600"/>
          </a:xfrm>
          <a:prstGeom prst="rect">
            <a:avLst/>
          </a:prstGeom>
          <a:noFill/>
          <a:ln>
            <a:noFill/>
          </a:ln>
        </p:spPr>
        <p:txBody>
          <a:bodyPr spcFirstLastPara="1" wrap="square" lIns="68575" tIns="34275" rIns="68575" bIns="34275" anchor="b" anchorCtr="0">
            <a:noAutofit/>
          </a:bodyPr>
          <a:lstStyle>
            <a:lvl1pPr lvl="0" algn="ctr" rtl="0">
              <a:lnSpc>
                <a:spcPct val="90000"/>
              </a:lnSpc>
              <a:spcBef>
                <a:spcPts val="0"/>
              </a:spcBef>
              <a:spcAft>
                <a:spcPts val="0"/>
              </a:spcAft>
              <a:buClr>
                <a:schemeClr val="lt1"/>
              </a:buClr>
              <a:buSzPts val="3000"/>
              <a:buFont typeface="Calibri"/>
              <a:buNone/>
              <a:defRPr sz="3000">
                <a:solidFill>
                  <a:schemeClr val="l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54" name="Google Shape;54;p13"/>
          <p:cNvSpPr txBox="1">
            <a:spLocks noGrp="1"/>
          </p:cNvSpPr>
          <p:nvPr>
            <p:ph type="sldNum" idx="12"/>
          </p:nvPr>
        </p:nvSpPr>
        <p:spPr>
          <a:xfrm>
            <a:off x="6457950" y="4767266"/>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00B0F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00B0F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00B0F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00B0F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00B0F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00B0F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00B0F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00B0F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00B0F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
              <a:t>‹Nº›</a:t>
            </a:fld>
            <a:endParaRPr/>
          </a:p>
        </p:txBody>
      </p:sp>
      <p:pic>
        <p:nvPicPr>
          <p:cNvPr id="55" name="Google Shape;55;p13"/>
          <p:cNvPicPr preferRelativeResize="0"/>
          <p:nvPr/>
        </p:nvPicPr>
        <p:blipFill rotWithShape="1">
          <a:blip r:embed="rId2">
            <a:alphaModFix/>
          </a:blip>
          <a:srcRect/>
          <a:stretch/>
        </p:blipFill>
        <p:spPr>
          <a:xfrm>
            <a:off x="1143002" y="658190"/>
            <a:ext cx="1265944" cy="749827"/>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olo el título">
  <p:cSld name="Solo el título">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1104068" y="1030595"/>
            <a:ext cx="1353300" cy="3966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Clr>
                <a:srgbClr val="2F4F78"/>
              </a:buClr>
              <a:buSzPts val="2400"/>
              <a:buFont typeface="Calibri"/>
              <a:buNone/>
              <a:defRPr sz="2400" u="sng">
                <a:solidFill>
                  <a:srgbClr val="2F4F78"/>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58" name="Google Shape;58;p14"/>
          <p:cNvSpPr txBox="1">
            <a:spLocks noGrp="1"/>
          </p:cNvSpPr>
          <p:nvPr>
            <p:ph type="body" idx="1"/>
          </p:nvPr>
        </p:nvSpPr>
        <p:spPr>
          <a:xfrm>
            <a:off x="3189745" y="1035953"/>
            <a:ext cx="3344700" cy="3966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800"/>
              </a:spcBef>
              <a:spcAft>
                <a:spcPts val="0"/>
              </a:spcAft>
              <a:buClr>
                <a:srgbClr val="7F7F7F"/>
              </a:buClr>
              <a:buSzPts val="1200"/>
              <a:buNone/>
              <a:defRPr sz="1200">
                <a:solidFill>
                  <a:srgbClr val="7F7F7F"/>
                </a:solidFill>
              </a:defRPr>
            </a:lvl1pPr>
            <a:lvl2pPr marL="914400" lvl="1" indent="-228600" algn="l" rtl="0">
              <a:lnSpc>
                <a:spcPct val="90000"/>
              </a:lnSpc>
              <a:spcBef>
                <a:spcPts val="400"/>
              </a:spcBef>
              <a:spcAft>
                <a:spcPts val="0"/>
              </a:spcAft>
              <a:buClr>
                <a:srgbClr val="00558C"/>
              </a:buClr>
              <a:buSzPts val="1100"/>
              <a:buNone/>
              <a:defRPr sz="1100"/>
            </a:lvl2pPr>
            <a:lvl3pPr marL="1371600" lvl="2" indent="-228600" algn="l" rtl="0">
              <a:lnSpc>
                <a:spcPct val="90000"/>
              </a:lnSpc>
              <a:spcBef>
                <a:spcPts val="400"/>
              </a:spcBef>
              <a:spcAft>
                <a:spcPts val="0"/>
              </a:spcAft>
              <a:buClr>
                <a:srgbClr val="00558C"/>
              </a:buClr>
              <a:buSzPts val="900"/>
              <a:buNone/>
              <a:defRPr sz="900"/>
            </a:lvl3pPr>
            <a:lvl4pPr marL="1828800" lvl="3" indent="-228600" algn="l" rtl="0">
              <a:lnSpc>
                <a:spcPct val="90000"/>
              </a:lnSpc>
              <a:spcBef>
                <a:spcPts val="400"/>
              </a:spcBef>
              <a:spcAft>
                <a:spcPts val="0"/>
              </a:spcAft>
              <a:buClr>
                <a:srgbClr val="00558C"/>
              </a:buClr>
              <a:buSzPts val="800"/>
              <a:buNone/>
              <a:defRPr sz="800"/>
            </a:lvl4pPr>
            <a:lvl5pPr marL="2286000" lvl="4" indent="-228600" algn="l" rtl="0">
              <a:lnSpc>
                <a:spcPct val="90000"/>
              </a:lnSpc>
              <a:spcBef>
                <a:spcPts val="400"/>
              </a:spcBef>
              <a:spcAft>
                <a:spcPts val="0"/>
              </a:spcAft>
              <a:buClr>
                <a:srgbClr val="00558C"/>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59" name="Google Shape;59;p14"/>
          <p:cNvSpPr txBox="1">
            <a:spLocks noGrp="1"/>
          </p:cNvSpPr>
          <p:nvPr>
            <p:ph type="sldNum" idx="12"/>
          </p:nvPr>
        </p:nvSpPr>
        <p:spPr>
          <a:xfrm>
            <a:off x="6457950" y="4767266"/>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00B0F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00B0F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00B0F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00B0F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00B0F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00B0F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00B0F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00B0F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00B0F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
              <a:t>‹Nº›</a:t>
            </a:fld>
            <a:endParaRPr/>
          </a:p>
        </p:txBody>
      </p:sp>
      <p:pic>
        <p:nvPicPr>
          <p:cNvPr id="60" name="Google Shape;60;p14"/>
          <p:cNvPicPr preferRelativeResize="0"/>
          <p:nvPr/>
        </p:nvPicPr>
        <p:blipFill rotWithShape="1">
          <a:blip r:embed="rId2">
            <a:alphaModFix/>
          </a:blip>
          <a:srcRect/>
          <a:stretch/>
        </p:blipFill>
        <p:spPr>
          <a:xfrm>
            <a:off x="7874453" y="1031581"/>
            <a:ext cx="1269549" cy="373568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p:nvPr/>
        </p:nvSpPr>
        <p:spPr>
          <a:xfrm>
            <a:off x="1118420" y="3480500"/>
            <a:ext cx="4932600" cy="6600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Clr>
                <a:srgbClr val="00558C"/>
              </a:buClr>
              <a:buSzPts val="1800"/>
              <a:buFont typeface="Arial"/>
              <a:buNone/>
            </a:pPr>
            <a:r>
              <a:rPr lang="es" sz="1800" b="1">
                <a:solidFill>
                  <a:schemeClr val="lt1"/>
                </a:solidFill>
                <a:latin typeface="Calibri"/>
                <a:ea typeface="Calibri"/>
                <a:cs typeface="Calibri"/>
                <a:sym typeface="Calibri"/>
              </a:rPr>
              <a:t>82.05 Análisis Predictivo - Segundo Parcial</a:t>
            </a:r>
            <a:endParaRPr sz="1100">
              <a:solidFill>
                <a:schemeClr val="lt1"/>
              </a:solidFill>
            </a:endParaRPr>
          </a:p>
          <a:p>
            <a:pPr marL="0" marR="0" lvl="0" indent="0" algn="l" rtl="0">
              <a:lnSpc>
                <a:spcPct val="150000"/>
              </a:lnSpc>
              <a:spcBef>
                <a:spcPts val="0"/>
              </a:spcBef>
              <a:spcAft>
                <a:spcPts val="0"/>
              </a:spcAft>
              <a:buNone/>
            </a:pPr>
            <a:r>
              <a:rPr lang="es" sz="1800" b="1">
                <a:solidFill>
                  <a:schemeClr val="lt1"/>
                </a:solidFill>
                <a:latin typeface="Calibri"/>
                <a:ea typeface="Calibri"/>
                <a:cs typeface="Calibri"/>
                <a:sym typeface="Calibri"/>
              </a:rPr>
              <a:t>Competencia Kaggle</a:t>
            </a:r>
            <a:endParaRPr sz="1800" b="1" i="0" u="none" strike="noStrike" cap="none">
              <a:solidFill>
                <a:schemeClr val="lt1"/>
              </a:solidFill>
              <a:latin typeface="Calibri"/>
              <a:ea typeface="Calibri"/>
              <a:cs typeface="Calibri"/>
              <a:sym typeface="Calibri"/>
            </a:endParaRPr>
          </a:p>
        </p:txBody>
      </p:sp>
      <p:sp>
        <p:nvSpPr>
          <p:cNvPr id="66" name="Google Shape;66;p15"/>
          <p:cNvSpPr/>
          <p:nvPr/>
        </p:nvSpPr>
        <p:spPr>
          <a:xfrm>
            <a:off x="1054000" y="4140504"/>
            <a:ext cx="298500" cy="4155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300"/>
              <a:buFont typeface="Arial"/>
              <a:buNone/>
            </a:pPr>
            <a:r>
              <a:rPr lang="es" sz="2300" b="1" i="0" u="none" strike="noStrike" cap="none">
                <a:solidFill>
                  <a:schemeClr val="lt1"/>
                </a:solidFill>
                <a:latin typeface="Calibri"/>
                <a:ea typeface="Calibri"/>
                <a:cs typeface="Calibri"/>
                <a:sym typeface="Calibri"/>
              </a:rPr>
              <a:t>_</a:t>
            </a:r>
            <a:endParaRPr sz="1100" b="0" i="0" u="none" strike="noStrike" cap="none">
              <a:solidFill>
                <a:srgbClr val="000000"/>
              </a:solidFill>
              <a:latin typeface="Arial"/>
              <a:ea typeface="Arial"/>
              <a:cs typeface="Arial"/>
              <a:sym typeface="Arial"/>
            </a:endParaRPr>
          </a:p>
        </p:txBody>
      </p:sp>
      <p:sp>
        <p:nvSpPr>
          <p:cNvPr id="67" name="Google Shape;67;p15"/>
          <p:cNvSpPr txBox="1"/>
          <p:nvPr/>
        </p:nvSpPr>
        <p:spPr>
          <a:xfrm>
            <a:off x="1083773" y="2790312"/>
            <a:ext cx="2009400" cy="660000"/>
          </a:xfrm>
          <a:prstGeom prst="rect">
            <a:avLst/>
          </a:prstGeom>
          <a:noFill/>
          <a:ln>
            <a:noFill/>
          </a:ln>
        </p:spPr>
        <p:txBody>
          <a:bodyPr spcFirstLastPara="1" wrap="square" lIns="68575" tIns="34275" rIns="68575" bIns="34275" anchor="t" anchorCtr="0">
            <a:noAutofit/>
          </a:bodyPr>
          <a:lstStyle/>
          <a:p>
            <a:pPr marL="0" marR="0" lvl="0" indent="0" algn="l" rtl="0">
              <a:lnSpc>
                <a:spcPct val="108333"/>
              </a:lnSpc>
              <a:spcBef>
                <a:spcPts val="0"/>
              </a:spcBef>
              <a:spcAft>
                <a:spcPts val="0"/>
              </a:spcAft>
              <a:buClr>
                <a:srgbClr val="00558C"/>
              </a:buClr>
              <a:buSzPts val="1800"/>
              <a:buFont typeface="Arial"/>
              <a:buNone/>
            </a:pPr>
            <a:endParaRPr sz="1800">
              <a:solidFill>
                <a:schemeClr val="lt1"/>
              </a:solidFill>
              <a:latin typeface="Calibri"/>
              <a:ea typeface="Calibri"/>
              <a:cs typeface="Calibri"/>
              <a:sym typeface="Calibri"/>
            </a:endParaRPr>
          </a:p>
          <a:p>
            <a:pPr marL="0" marR="0" lvl="0" indent="0" algn="l" rtl="0">
              <a:lnSpc>
                <a:spcPct val="108333"/>
              </a:lnSpc>
              <a:spcBef>
                <a:spcPts val="0"/>
              </a:spcBef>
              <a:spcAft>
                <a:spcPts val="0"/>
              </a:spcAft>
              <a:buClr>
                <a:srgbClr val="00558C"/>
              </a:buClr>
              <a:buSzPts val="1800"/>
              <a:buFont typeface="Arial"/>
              <a:buNone/>
            </a:pPr>
            <a:r>
              <a:rPr lang="es" sz="1700">
                <a:solidFill>
                  <a:schemeClr val="lt1"/>
                </a:solidFill>
                <a:latin typeface="Calibri"/>
                <a:ea typeface="Calibri"/>
                <a:cs typeface="Calibri"/>
                <a:sym typeface="Calibri"/>
              </a:rPr>
              <a:t>12/06/2023</a:t>
            </a:r>
            <a:endParaRPr sz="1700" b="0" i="0" u="none" strike="noStrike" cap="none">
              <a:solidFill>
                <a:schemeClr val="lt1"/>
              </a:solidFill>
              <a:latin typeface="Calibri"/>
              <a:ea typeface="Calibri"/>
              <a:cs typeface="Calibri"/>
              <a:sym typeface="Calibri"/>
            </a:endParaRPr>
          </a:p>
        </p:txBody>
      </p:sp>
      <p:sp>
        <p:nvSpPr>
          <p:cNvPr id="68" name="Google Shape;68;p15"/>
          <p:cNvSpPr txBox="1"/>
          <p:nvPr/>
        </p:nvSpPr>
        <p:spPr>
          <a:xfrm>
            <a:off x="7435794" y="4813422"/>
            <a:ext cx="1708200" cy="330000"/>
          </a:xfrm>
          <a:prstGeom prst="rect">
            <a:avLst/>
          </a:prstGeom>
          <a:noFill/>
          <a:ln>
            <a:noFill/>
          </a:ln>
        </p:spPr>
        <p:txBody>
          <a:bodyPr spcFirstLastPara="1" wrap="square" lIns="68575" tIns="34275" rIns="68575" bIns="34275" anchor="t" anchorCtr="0">
            <a:noAutofit/>
          </a:bodyPr>
          <a:lstStyle/>
          <a:p>
            <a:pPr marL="0" marR="0" lvl="0" indent="0" algn="ctr" rtl="0">
              <a:lnSpc>
                <a:spcPct val="150000"/>
              </a:lnSpc>
              <a:spcBef>
                <a:spcPts val="0"/>
              </a:spcBef>
              <a:spcAft>
                <a:spcPts val="0"/>
              </a:spcAft>
              <a:buClr>
                <a:srgbClr val="00558C"/>
              </a:buClr>
              <a:buSzPts val="1800"/>
              <a:buFont typeface="Arial"/>
              <a:buNone/>
            </a:pPr>
            <a:r>
              <a:rPr lang="es" sz="1100">
                <a:solidFill>
                  <a:schemeClr val="lt1"/>
                </a:solidFill>
                <a:latin typeface="Calibri"/>
                <a:ea typeface="Calibri"/>
                <a:cs typeface="Calibri"/>
                <a:sym typeface="Calibri"/>
              </a:rPr>
              <a:t>Bruno Soifer (62423)</a:t>
            </a:r>
            <a:endParaRPr sz="1100" b="0" i="0" u="none" strike="noStrike" cap="none">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7"/>
          <p:cNvSpPr txBox="1"/>
          <p:nvPr/>
        </p:nvSpPr>
        <p:spPr>
          <a:xfrm>
            <a:off x="299562" y="66950"/>
            <a:ext cx="3087300" cy="484800"/>
          </a:xfrm>
          <a:prstGeom prst="rect">
            <a:avLst/>
          </a:prstGeom>
          <a:noFill/>
          <a:ln>
            <a:noFill/>
          </a:ln>
        </p:spPr>
        <p:txBody>
          <a:bodyPr spcFirstLastPara="1" wrap="square" lIns="81000" tIns="34275" rIns="81000" bIns="34275" anchor="ctr" anchorCtr="0">
            <a:spAutoFit/>
          </a:bodyPr>
          <a:lstStyle/>
          <a:p>
            <a:pPr marL="0" marR="0" lvl="0" indent="0" algn="r" rtl="0">
              <a:lnSpc>
                <a:spcPct val="122500"/>
              </a:lnSpc>
              <a:spcBef>
                <a:spcPts val="0"/>
              </a:spcBef>
              <a:spcAft>
                <a:spcPts val="0"/>
              </a:spcAft>
              <a:buNone/>
            </a:pPr>
            <a:r>
              <a:rPr lang="es" sz="2700" b="1">
                <a:solidFill>
                  <a:srgbClr val="0D5486"/>
                </a:solidFill>
                <a:latin typeface="Calibri"/>
                <a:ea typeface="Calibri"/>
                <a:cs typeface="Calibri"/>
                <a:sym typeface="Calibri"/>
              </a:rPr>
              <a:t>Variables numéricas</a:t>
            </a:r>
            <a:endParaRPr sz="2700" b="1" i="0" u="none" strike="noStrike" cap="none">
              <a:solidFill>
                <a:srgbClr val="0D5486"/>
              </a:solidFill>
              <a:latin typeface="Calibri"/>
              <a:ea typeface="Calibri"/>
              <a:cs typeface="Calibri"/>
              <a:sym typeface="Calibri"/>
            </a:endParaRPr>
          </a:p>
        </p:txBody>
      </p:sp>
      <p:sp>
        <p:nvSpPr>
          <p:cNvPr id="247" name="Google Shape;247;p27"/>
          <p:cNvSpPr txBox="1"/>
          <p:nvPr/>
        </p:nvSpPr>
        <p:spPr>
          <a:xfrm>
            <a:off x="1026403" y="570949"/>
            <a:ext cx="1055700" cy="346200"/>
          </a:xfrm>
          <a:prstGeom prst="rect">
            <a:avLst/>
          </a:prstGeom>
          <a:noFill/>
          <a:ln>
            <a:noFill/>
          </a:ln>
        </p:spPr>
        <p:txBody>
          <a:bodyPr spcFirstLastPara="1" wrap="square" lIns="81000" tIns="34275" rIns="81000" bIns="34275" anchor="ctr" anchorCtr="0">
            <a:spAutoFit/>
          </a:bodyPr>
          <a:lstStyle/>
          <a:p>
            <a:pPr marL="0" marR="0" lvl="0" indent="0" algn="l" rtl="0">
              <a:lnSpc>
                <a:spcPct val="122500"/>
              </a:lnSpc>
              <a:spcBef>
                <a:spcPts val="0"/>
              </a:spcBef>
              <a:spcAft>
                <a:spcPts val="0"/>
              </a:spcAft>
              <a:buNone/>
            </a:pPr>
            <a:r>
              <a:rPr lang="es" sz="1800" b="1">
                <a:solidFill>
                  <a:srgbClr val="0D5486"/>
                </a:solidFill>
                <a:latin typeface="Calibri"/>
                <a:ea typeface="Calibri"/>
                <a:cs typeface="Calibri"/>
                <a:sym typeface="Calibri"/>
              </a:rPr>
              <a:t>Fechas</a:t>
            </a:r>
            <a:endParaRPr sz="1800" b="1" i="0" u="none" strike="noStrike" cap="none">
              <a:solidFill>
                <a:srgbClr val="0D5486"/>
              </a:solidFill>
              <a:latin typeface="Calibri"/>
              <a:ea typeface="Calibri"/>
              <a:cs typeface="Calibri"/>
              <a:sym typeface="Calibri"/>
            </a:endParaRPr>
          </a:p>
        </p:txBody>
      </p:sp>
      <p:pic>
        <p:nvPicPr>
          <p:cNvPr id="248" name="Google Shape;248;p27"/>
          <p:cNvPicPr preferRelativeResize="0"/>
          <p:nvPr/>
        </p:nvPicPr>
        <p:blipFill>
          <a:blip r:embed="rId3">
            <a:alphaModFix/>
          </a:blip>
          <a:stretch>
            <a:fillRect/>
          </a:stretch>
        </p:blipFill>
        <p:spPr>
          <a:xfrm>
            <a:off x="255725" y="853603"/>
            <a:ext cx="2535959" cy="2097825"/>
          </a:xfrm>
          <a:prstGeom prst="rect">
            <a:avLst/>
          </a:prstGeom>
          <a:noFill/>
          <a:ln>
            <a:noFill/>
          </a:ln>
        </p:spPr>
      </p:pic>
      <p:pic>
        <p:nvPicPr>
          <p:cNvPr id="249" name="Google Shape;249;p27"/>
          <p:cNvPicPr preferRelativeResize="0"/>
          <p:nvPr/>
        </p:nvPicPr>
        <p:blipFill>
          <a:blip r:embed="rId4">
            <a:alphaModFix/>
          </a:blip>
          <a:stretch>
            <a:fillRect/>
          </a:stretch>
        </p:blipFill>
        <p:spPr>
          <a:xfrm>
            <a:off x="5886649" y="853600"/>
            <a:ext cx="2227800" cy="1972875"/>
          </a:xfrm>
          <a:prstGeom prst="rect">
            <a:avLst/>
          </a:prstGeom>
          <a:noFill/>
          <a:ln>
            <a:noFill/>
          </a:ln>
        </p:spPr>
      </p:pic>
      <p:sp>
        <p:nvSpPr>
          <p:cNvPr id="250" name="Google Shape;250;p27"/>
          <p:cNvSpPr txBox="1"/>
          <p:nvPr/>
        </p:nvSpPr>
        <p:spPr>
          <a:xfrm>
            <a:off x="5684566" y="570960"/>
            <a:ext cx="3715200" cy="346200"/>
          </a:xfrm>
          <a:prstGeom prst="rect">
            <a:avLst/>
          </a:prstGeom>
          <a:noFill/>
          <a:ln>
            <a:noFill/>
          </a:ln>
        </p:spPr>
        <p:txBody>
          <a:bodyPr spcFirstLastPara="1" wrap="square" lIns="81000" tIns="34275" rIns="81000" bIns="34275" anchor="ctr" anchorCtr="0">
            <a:spAutoFit/>
          </a:bodyPr>
          <a:lstStyle/>
          <a:p>
            <a:pPr marL="0" marR="0" lvl="0" indent="0" algn="l" rtl="0">
              <a:lnSpc>
                <a:spcPct val="122500"/>
              </a:lnSpc>
              <a:spcBef>
                <a:spcPts val="0"/>
              </a:spcBef>
              <a:spcAft>
                <a:spcPts val="0"/>
              </a:spcAft>
              <a:buNone/>
            </a:pPr>
            <a:r>
              <a:rPr lang="es" sz="1800" b="1">
                <a:solidFill>
                  <a:srgbClr val="0D5486"/>
                </a:solidFill>
                <a:latin typeface="Calibri"/>
                <a:ea typeface="Calibri"/>
                <a:cs typeface="Calibri"/>
                <a:sym typeface="Calibri"/>
              </a:rPr>
              <a:t>Cantidades por departamento</a:t>
            </a:r>
            <a:endParaRPr sz="1800" b="1" i="0" u="none" strike="noStrike" cap="none">
              <a:solidFill>
                <a:srgbClr val="0D5486"/>
              </a:solidFill>
              <a:latin typeface="Calibri"/>
              <a:ea typeface="Calibri"/>
              <a:cs typeface="Calibri"/>
              <a:sym typeface="Calibri"/>
            </a:endParaRPr>
          </a:p>
        </p:txBody>
      </p:sp>
      <p:sp>
        <p:nvSpPr>
          <p:cNvPr id="251" name="Google Shape;251;p27"/>
          <p:cNvSpPr txBox="1"/>
          <p:nvPr/>
        </p:nvSpPr>
        <p:spPr>
          <a:xfrm>
            <a:off x="1792475" y="3055813"/>
            <a:ext cx="1155000" cy="284700"/>
          </a:xfrm>
          <a:prstGeom prst="rect">
            <a:avLst/>
          </a:prstGeom>
          <a:noFill/>
          <a:ln>
            <a:noFill/>
          </a:ln>
        </p:spPr>
        <p:txBody>
          <a:bodyPr spcFirstLastPara="1" wrap="square" lIns="81000" tIns="34275" rIns="81000" bIns="34275" anchor="ctr" anchorCtr="0">
            <a:spAutoFit/>
          </a:bodyPr>
          <a:lstStyle/>
          <a:p>
            <a:pPr marL="0" marR="0" lvl="0" indent="0" algn="l" rtl="0">
              <a:lnSpc>
                <a:spcPct val="122500"/>
              </a:lnSpc>
              <a:spcBef>
                <a:spcPts val="0"/>
              </a:spcBef>
              <a:spcAft>
                <a:spcPts val="0"/>
              </a:spcAft>
              <a:buNone/>
            </a:pPr>
            <a:r>
              <a:rPr lang="es" b="1">
                <a:solidFill>
                  <a:srgbClr val="0D5486"/>
                </a:solidFill>
                <a:latin typeface="Calibri"/>
                <a:ea typeface="Calibri"/>
                <a:cs typeface="Calibri"/>
                <a:sym typeface="Calibri"/>
              </a:rPr>
              <a:t>Precio</a:t>
            </a:r>
            <a:endParaRPr b="1" i="0" u="none" strike="noStrike" cap="none">
              <a:solidFill>
                <a:srgbClr val="0D5486"/>
              </a:solidFill>
              <a:latin typeface="Calibri"/>
              <a:ea typeface="Calibri"/>
              <a:cs typeface="Calibri"/>
              <a:sym typeface="Calibri"/>
            </a:endParaRPr>
          </a:p>
        </p:txBody>
      </p:sp>
      <p:pic>
        <p:nvPicPr>
          <p:cNvPr id="252" name="Google Shape;252;p27"/>
          <p:cNvPicPr preferRelativeResize="0"/>
          <p:nvPr/>
        </p:nvPicPr>
        <p:blipFill>
          <a:blip r:embed="rId5">
            <a:alphaModFix/>
          </a:blip>
          <a:stretch>
            <a:fillRect/>
          </a:stretch>
        </p:blipFill>
        <p:spPr>
          <a:xfrm>
            <a:off x="1106375" y="3340525"/>
            <a:ext cx="2166414" cy="1677225"/>
          </a:xfrm>
          <a:prstGeom prst="rect">
            <a:avLst/>
          </a:prstGeom>
          <a:noFill/>
          <a:ln>
            <a:noFill/>
          </a:ln>
        </p:spPr>
      </p:pic>
      <p:pic>
        <p:nvPicPr>
          <p:cNvPr id="253" name="Google Shape;253;p27"/>
          <p:cNvPicPr preferRelativeResize="0"/>
          <p:nvPr/>
        </p:nvPicPr>
        <p:blipFill>
          <a:blip r:embed="rId6">
            <a:alphaModFix/>
          </a:blip>
          <a:stretch>
            <a:fillRect/>
          </a:stretch>
        </p:blipFill>
        <p:spPr>
          <a:xfrm>
            <a:off x="3148334" y="917150"/>
            <a:ext cx="2179604" cy="2199275"/>
          </a:xfrm>
          <a:prstGeom prst="rect">
            <a:avLst/>
          </a:prstGeom>
          <a:noFill/>
          <a:ln>
            <a:noFill/>
          </a:ln>
        </p:spPr>
      </p:pic>
      <p:sp>
        <p:nvSpPr>
          <p:cNvPr id="254" name="Google Shape;254;p27"/>
          <p:cNvSpPr txBox="1"/>
          <p:nvPr/>
        </p:nvSpPr>
        <p:spPr>
          <a:xfrm>
            <a:off x="3710278" y="507399"/>
            <a:ext cx="1055700" cy="346200"/>
          </a:xfrm>
          <a:prstGeom prst="rect">
            <a:avLst/>
          </a:prstGeom>
          <a:noFill/>
          <a:ln>
            <a:noFill/>
          </a:ln>
        </p:spPr>
        <p:txBody>
          <a:bodyPr spcFirstLastPara="1" wrap="square" lIns="81000" tIns="34275" rIns="81000" bIns="34275" anchor="ctr" anchorCtr="0">
            <a:spAutoFit/>
          </a:bodyPr>
          <a:lstStyle/>
          <a:p>
            <a:pPr marL="0" marR="0" lvl="0" indent="0" algn="l" rtl="0">
              <a:lnSpc>
                <a:spcPct val="122500"/>
              </a:lnSpc>
              <a:spcBef>
                <a:spcPts val="0"/>
              </a:spcBef>
              <a:spcAft>
                <a:spcPts val="0"/>
              </a:spcAft>
              <a:buNone/>
            </a:pPr>
            <a:r>
              <a:rPr lang="es" sz="1800" b="1">
                <a:solidFill>
                  <a:srgbClr val="0D5486"/>
                </a:solidFill>
                <a:latin typeface="Calibri"/>
                <a:ea typeface="Calibri"/>
                <a:cs typeface="Calibri"/>
                <a:sym typeface="Calibri"/>
              </a:rPr>
              <a:t>Reviews</a:t>
            </a:r>
            <a:endParaRPr sz="1800" b="1" i="0" u="none" strike="noStrike" cap="none">
              <a:solidFill>
                <a:srgbClr val="0D5486"/>
              </a:solidFill>
              <a:latin typeface="Calibri"/>
              <a:ea typeface="Calibri"/>
              <a:cs typeface="Calibri"/>
              <a:sym typeface="Calibri"/>
            </a:endParaRPr>
          </a:p>
        </p:txBody>
      </p:sp>
      <p:pic>
        <p:nvPicPr>
          <p:cNvPr id="255" name="Google Shape;255;p27"/>
          <p:cNvPicPr preferRelativeResize="0"/>
          <p:nvPr/>
        </p:nvPicPr>
        <p:blipFill>
          <a:blip r:embed="rId7">
            <a:alphaModFix/>
          </a:blip>
          <a:stretch>
            <a:fillRect/>
          </a:stretch>
        </p:blipFill>
        <p:spPr>
          <a:xfrm>
            <a:off x="8536149" y="4941700"/>
            <a:ext cx="607850" cy="201800"/>
          </a:xfrm>
          <a:prstGeom prst="rect">
            <a:avLst/>
          </a:prstGeom>
          <a:noFill/>
          <a:ln>
            <a:noFill/>
          </a:ln>
        </p:spPr>
      </p:pic>
      <p:sp>
        <p:nvSpPr>
          <p:cNvPr id="256" name="Google Shape;256;p27"/>
          <p:cNvSpPr txBox="1"/>
          <p:nvPr/>
        </p:nvSpPr>
        <p:spPr>
          <a:xfrm>
            <a:off x="4278800" y="3340525"/>
            <a:ext cx="3000000" cy="1551900"/>
          </a:xfrm>
          <a:prstGeom prst="rect">
            <a:avLst/>
          </a:prstGeom>
          <a:noFill/>
          <a:ln>
            <a:noFill/>
          </a:ln>
        </p:spPr>
        <p:txBody>
          <a:bodyPr spcFirstLastPara="1" wrap="square" lIns="91425" tIns="91425" rIns="91425" bIns="91425" anchor="t" anchorCtr="0">
            <a:spAutoFit/>
          </a:bodyPr>
          <a:lstStyle/>
          <a:p>
            <a:pPr marL="0" lvl="0" indent="0" algn="l" rtl="0">
              <a:lnSpc>
                <a:spcPct val="122500"/>
              </a:lnSpc>
              <a:spcBef>
                <a:spcPts val="0"/>
              </a:spcBef>
              <a:spcAft>
                <a:spcPts val="0"/>
              </a:spcAft>
              <a:buNone/>
            </a:pPr>
            <a:r>
              <a:rPr lang="es" sz="1900" b="1">
                <a:solidFill>
                  <a:srgbClr val="0D5486"/>
                </a:solidFill>
                <a:latin typeface="Calibri"/>
                <a:ea typeface="Calibri"/>
                <a:cs typeface="Calibri"/>
                <a:sym typeface="Calibri"/>
              </a:rPr>
              <a:t>Decisión</a:t>
            </a:r>
            <a:r>
              <a:rPr lang="es" sz="1900">
                <a:solidFill>
                  <a:srgbClr val="0D5486"/>
                </a:solidFill>
                <a:latin typeface="Calibri"/>
                <a:ea typeface="Calibri"/>
                <a:cs typeface="Calibri"/>
                <a:sym typeface="Calibri"/>
              </a:rPr>
              <a:t>: </a:t>
            </a:r>
            <a:r>
              <a:rPr lang="es" sz="1900">
                <a:solidFill>
                  <a:srgbClr val="0D5486"/>
                </a:solidFill>
                <a:highlight>
                  <a:schemeClr val="lt1"/>
                </a:highlight>
                <a:latin typeface="Calibri"/>
                <a:ea typeface="Calibri"/>
                <a:cs typeface="Calibri"/>
                <a:sym typeface="Calibri"/>
              </a:rPr>
              <a:t>no imputar los outliers </a:t>
            </a:r>
            <a:r>
              <a:rPr lang="es" sz="1900">
                <a:solidFill>
                  <a:srgbClr val="0D5486"/>
                </a:solidFill>
                <a:latin typeface="Calibri"/>
                <a:ea typeface="Calibri"/>
                <a:cs typeface="Calibri"/>
                <a:sym typeface="Calibri"/>
              </a:rPr>
              <a:t>con el objetivo de no perder alguna relación entre variables numéricas</a:t>
            </a:r>
            <a:endParaRPr/>
          </a:p>
        </p:txBody>
      </p:sp>
      <p:sp>
        <p:nvSpPr>
          <p:cNvPr id="257" name="Google Shape;257;p27"/>
          <p:cNvSpPr txBox="1">
            <a:spLocks noGrp="1"/>
          </p:cNvSpPr>
          <p:nvPr>
            <p:ph type="sldNum" idx="12"/>
          </p:nvPr>
        </p:nvSpPr>
        <p:spPr>
          <a:xfrm>
            <a:off x="6457950" y="4767266"/>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9"/>
          <p:cNvSpPr txBox="1"/>
          <p:nvPr/>
        </p:nvSpPr>
        <p:spPr>
          <a:xfrm>
            <a:off x="312650" y="96050"/>
            <a:ext cx="3046500" cy="484800"/>
          </a:xfrm>
          <a:prstGeom prst="rect">
            <a:avLst/>
          </a:prstGeom>
          <a:noFill/>
          <a:ln>
            <a:noFill/>
          </a:ln>
        </p:spPr>
        <p:txBody>
          <a:bodyPr spcFirstLastPara="1" wrap="square" lIns="81000" tIns="34275" rIns="81000" bIns="34275" anchor="ctr" anchorCtr="0">
            <a:spAutoFit/>
          </a:bodyPr>
          <a:lstStyle/>
          <a:p>
            <a:pPr marL="0" marR="0" lvl="0" indent="0" algn="r" rtl="0">
              <a:lnSpc>
                <a:spcPct val="122500"/>
              </a:lnSpc>
              <a:spcBef>
                <a:spcPts val="0"/>
              </a:spcBef>
              <a:spcAft>
                <a:spcPts val="0"/>
              </a:spcAft>
              <a:buNone/>
            </a:pPr>
            <a:r>
              <a:rPr lang="es" sz="2700" b="1">
                <a:solidFill>
                  <a:srgbClr val="0D5486"/>
                </a:solidFill>
                <a:latin typeface="Calibri"/>
                <a:ea typeface="Calibri"/>
                <a:cs typeface="Calibri"/>
                <a:sym typeface="Calibri"/>
              </a:rPr>
              <a:t>Prueba de modelos</a:t>
            </a:r>
            <a:endParaRPr sz="2700" b="1" i="0" u="none" strike="noStrike" cap="none">
              <a:solidFill>
                <a:srgbClr val="0D5486"/>
              </a:solidFill>
              <a:latin typeface="Calibri"/>
              <a:ea typeface="Calibri"/>
              <a:cs typeface="Calibri"/>
              <a:sym typeface="Calibri"/>
            </a:endParaRPr>
          </a:p>
        </p:txBody>
      </p:sp>
      <p:pic>
        <p:nvPicPr>
          <p:cNvPr id="273" name="Google Shape;273;p29"/>
          <p:cNvPicPr preferRelativeResize="0"/>
          <p:nvPr/>
        </p:nvPicPr>
        <p:blipFill>
          <a:blip r:embed="rId3">
            <a:alphaModFix/>
          </a:blip>
          <a:stretch>
            <a:fillRect/>
          </a:stretch>
        </p:blipFill>
        <p:spPr>
          <a:xfrm>
            <a:off x="8536149" y="4941700"/>
            <a:ext cx="607850" cy="201800"/>
          </a:xfrm>
          <a:prstGeom prst="rect">
            <a:avLst/>
          </a:prstGeom>
          <a:noFill/>
          <a:ln>
            <a:noFill/>
          </a:ln>
        </p:spPr>
      </p:pic>
      <p:pic>
        <p:nvPicPr>
          <p:cNvPr id="274" name="Google Shape;274;p29"/>
          <p:cNvPicPr preferRelativeResize="0"/>
          <p:nvPr/>
        </p:nvPicPr>
        <p:blipFill rotWithShape="1">
          <a:blip r:embed="rId4">
            <a:alphaModFix/>
          </a:blip>
          <a:srcRect r="66171"/>
          <a:stretch/>
        </p:blipFill>
        <p:spPr>
          <a:xfrm>
            <a:off x="35398" y="901601"/>
            <a:ext cx="2082549" cy="4168698"/>
          </a:xfrm>
          <a:prstGeom prst="rect">
            <a:avLst/>
          </a:prstGeom>
          <a:noFill/>
          <a:ln>
            <a:noFill/>
          </a:ln>
        </p:spPr>
      </p:pic>
      <p:sp>
        <p:nvSpPr>
          <p:cNvPr id="275" name="Google Shape;275;p29"/>
          <p:cNvSpPr/>
          <p:nvPr/>
        </p:nvSpPr>
        <p:spPr>
          <a:xfrm>
            <a:off x="35398" y="974350"/>
            <a:ext cx="2009400" cy="372600"/>
          </a:xfrm>
          <a:prstGeom prst="rect">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accent6"/>
              </a:highlight>
            </a:endParaRPr>
          </a:p>
        </p:txBody>
      </p:sp>
      <p:pic>
        <p:nvPicPr>
          <p:cNvPr id="276" name="Google Shape;276;p29"/>
          <p:cNvPicPr preferRelativeResize="0"/>
          <p:nvPr/>
        </p:nvPicPr>
        <p:blipFill>
          <a:blip r:embed="rId5">
            <a:alphaModFix/>
          </a:blip>
          <a:stretch>
            <a:fillRect/>
          </a:stretch>
        </p:blipFill>
        <p:spPr>
          <a:xfrm>
            <a:off x="2929121" y="872075"/>
            <a:ext cx="1629875" cy="4271424"/>
          </a:xfrm>
          <a:prstGeom prst="rect">
            <a:avLst/>
          </a:prstGeom>
          <a:noFill/>
          <a:ln>
            <a:noFill/>
          </a:ln>
        </p:spPr>
      </p:pic>
      <p:sp>
        <p:nvSpPr>
          <p:cNvPr id="277" name="Google Shape;277;p29"/>
          <p:cNvSpPr/>
          <p:nvPr/>
        </p:nvSpPr>
        <p:spPr>
          <a:xfrm>
            <a:off x="2951028" y="1419025"/>
            <a:ext cx="1475700" cy="372600"/>
          </a:xfrm>
          <a:prstGeom prst="rect">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00FF00"/>
              </a:highlight>
            </a:endParaRPr>
          </a:p>
        </p:txBody>
      </p:sp>
      <p:sp>
        <p:nvSpPr>
          <p:cNvPr id="278" name="Google Shape;278;p29"/>
          <p:cNvSpPr txBox="1"/>
          <p:nvPr/>
        </p:nvSpPr>
        <p:spPr>
          <a:xfrm>
            <a:off x="686398" y="605425"/>
            <a:ext cx="707400" cy="284700"/>
          </a:xfrm>
          <a:prstGeom prst="rect">
            <a:avLst/>
          </a:prstGeom>
          <a:noFill/>
          <a:ln>
            <a:noFill/>
          </a:ln>
        </p:spPr>
        <p:txBody>
          <a:bodyPr spcFirstLastPara="1" wrap="square" lIns="81000" tIns="34275" rIns="81000" bIns="34275" anchor="ctr" anchorCtr="0">
            <a:spAutoFit/>
          </a:bodyPr>
          <a:lstStyle/>
          <a:p>
            <a:pPr marL="0" marR="0" lvl="0" indent="0" algn="l" rtl="0">
              <a:lnSpc>
                <a:spcPct val="122500"/>
              </a:lnSpc>
              <a:spcBef>
                <a:spcPts val="0"/>
              </a:spcBef>
              <a:spcAft>
                <a:spcPts val="0"/>
              </a:spcAft>
              <a:buNone/>
            </a:pPr>
            <a:r>
              <a:rPr lang="es" b="1">
                <a:solidFill>
                  <a:srgbClr val="0D5486"/>
                </a:solidFill>
                <a:latin typeface="Calibri"/>
                <a:ea typeface="Calibri"/>
                <a:cs typeface="Calibri"/>
                <a:sym typeface="Calibri"/>
              </a:rPr>
              <a:t>Public</a:t>
            </a:r>
            <a:endParaRPr b="1" i="0" u="none" strike="noStrike" cap="none">
              <a:solidFill>
                <a:srgbClr val="0D5486"/>
              </a:solidFill>
              <a:latin typeface="Calibri"/>
              <a:ea typeface="Calibri"/>
              <a:cs typeface="Calibri"/>
              <a:sym typeface="Calibri"/>
            </a:endParaRPr>
          </a:p>
        </p:txBody>
      </p:sp>
      <p:sp>
        <p:nvSpPr>
          <p:cNvPr id="279" name="Google Shape;279;p29"/>
          <p:cNvSpPr txBox="1"/>
          <p:nvPr/>
        </p:nvSpPr>
        <p:spPr>
          <a:xfrm>
            <a:off x="3390346" y="531325"/>
            <a:ext cx="707400" cy="284700"/>
          </a:xfrm>
          <a:prstGeom prst="rect">
            <a:avLst/>
          </a:prstGeom>
          <a:noFill/>
          <a:ln>
            <a:noFill/>
          </a:ln>
        </p:spPr>
        <p:txBody>
          <a:bodyPr spcFirstLastPara="1" wrap="square" lIns="81000" tIns="34275" rIns="81000" bIns="34275" anchor="ctr" anchorCtr="0">
            <a:spAutoFit/>
          </a:bodyPr>
          <a:lstStyle/>
          <a:p>
            <a:pPr marL="0" marR="0" lvl="0" indent="0" algn="l" rtl="0">
              <a:lnSpc>
                <a:spcPct val="122500"/>
              </a:lnSpc>
              <a:spcBef>
                <a:spcPts val="0"/>
              </a:spcBef>
              <a:spcAft>
                <a:spcPts val="0"/>
              </a:spcAft>
              <a:buNone/>
            </a:pPr>
            <a:r>
              <a:rPr lang="es" b="1">
                <a:solidFill>
                  <a:srgbClr val="0D5486"/>
                </a:solidFill>
                <a:latin typeface="Calibri"/>
                <a:ea typeface="Calibri"/>
                <a:cs typeface="Calibri"/>
                <a:sym typeface="Calibri"/>
              </a:rPr>
              <a:t>Private</a:t>
            </a:r>
            <a:endParaRPr b="1" i="0" u="none" strike="noStrike" cap="none">
              <a:solidFill>
                <a:srgbClr val="0D5486"/>
              </a:solidFill>
              <a:latin typeface="Calibri"/>
              <a:ea typeface="Calibri"/>
              <a:cs typeface="Calibri"/>
              <a:sym typeface="Calibri"/>
            </a:endParaRPr>
          </a:p>
        </p:txBody>
      </p:sp>
      <p:graphicFrame>
        <p:nvGraphicFramePr>
          <p:cNvPr id="280" name="Google Shape;280;p29"/>
          <p:cNvGraphicFramePr/>
          <p:nvPr/>
        </p:nvGraphicFramePr>
        <p:xfrm>
          <a:off x="4758975" y="1545138"/>
          <a:ext cx="3828500" cy="396210"/>
        </p:xfrm>
        <a:graphic>
          <a:graphicData uri="http://schemas.openxmlformats.org/drawingml/2006/table">
            <a:tbl>
              <a:tblPr>
                <a:noFill/>
                <a:tableStyleId>{07F4E80F-F64F-4A03-ACEF-23BECA869935}</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gridCol w="382850">
                  <a:extLst>
                    <a:ext uri="{9D8B030D-6E8A-4147-A177-3AD203B41FA5}">
                      <a16:colId xmlns:a16="http://schemas.microsoft.com/office/drawing/2014/main" val="20008"/>
                    </a:ext>
                  </a:extLst>
                </a:gridCol>
                <a:gridCol w="382850">
                  <a:extLst>
                    <a:ext uri="{9D8B030D-6E8A-4147-A177-3AD203B41FA5}">
                      <a16:colId xmlns:a16="http://schemas.microsoft.com/office/drawing/2014/main" val="20009"/>
                    </a:ext>
                  </a:extLst>
                </a:gridCol>
              </a:tblGrid>
              <a:tr h="333500">
                <a:tc>
                  <a:txBody>
                    <a:bodyPr/>
                    <a:lstStyle/>
                    <a:p>
                      <a:pPr marL="0" lvl="0" indent="0" algn="l" rtl="0">
                        <a:spcBef>
                          <a:spcPts val="0"/>
                        </a:spcBef>
                        <a:spcAft>
                          <a:spcPts val="0"/>
                        </a:spcAft>
                        <a:buNone/>
                      </a:pPr>
                      <a:endParaRPr/>
                    </a:p>
                  </a:txBody>
                  <a:tcPr marL="91425" marR="91425" marT="91425" marB="91425">
                    <a:solidFill>
                      <a:srgbClr val="00FF00"/>
                    </a:solidFill>
                  </a:tcPr>
                </a:tc>
                <a:tc>
                  <a:txBody>
                    <a:bodyPr/>
                    <a:lstStyle/>
                    <a:p>
                      <a:pPr marL="0" lvl="0" indent="0" algn="l" rtl="0">
                        <a:spcBef>
                          <a:spcPts val="0"/>
                        </a:spcBef>
                        <a:spcAft>
                          <a:spcPts val="0"/>
                        </a:spcAft>
                        <a:buNone/>
                      </a:pPr>
                      <a:endParaRPr/>
                    </a:p>
                  </a:txBody>
                  <a:tcPr marL="91425" marR="91425" marT="91425" marB="91425">
                    <a:solidFill>
                      <a:srgbClr val="00FF00"/>
                    </a:solidFill>
                  </a:tcPr>
                </a:tc>
                <a:tc>
                  <a:txBody>
                    <a:bodyPr/>
                    <a:lstStyle/>
                    <a:p>
                      <a:pPr marL="0" lvl="0" indent="0" algn="l" rtl="0">
                        <a:spcBef>
                          <a:spcPts val="0"/>
                        </a:spcBef>
                        <a:spcAft>
                          <a:spcPts val="0"/>
                        </a:spcAft>
                        <a:buNone/>
                      </a:pPr>
                      <a:endParaRPr/>
                    </a:p>
                  </a:txBody>
                  <a:tcPr marL="91425" marR="91425" marT="91425" marB="91425">
                    <a:solidFill>
                      <a:srgbClr val="00FF00"/>
                    </a:solidFill>
                  </a:tcPr>
                </a:tc>
                <a:tc>
                  <a:txBody>
                    <a:bodyPr/>
                    <a:lstStyle/>
                    <a:p>
                      <a:pPr marL="0" lvl="0" indent="0" algn="l" rtl="0">
                        <a:spcBef>
                          <a:spcPts val="0"/>
                        </a:spcBef>
                        <a:spcAft>
                          <a:spcPts val="0"/>
                        </a:spcAft>
                        <a:buNone/>
                      </a:pPr>
                      <a:endParaRPr/>
                    </a:p>
                  </a:txBody>
                  <a:tcPr marL="91425" marR="91425" marT="91425" marB="91425">
                    <a:solidFill>
                      <a:srgbClr val="00FF00"/>
                    </a:solidFill>
                  </a:tcPr>
                </a:tc>
                <a:tc>
                  <a:txBody>
                    <a:bodyPr/>
                    <a:lstStyle/>
                    <a:p>
                      <a:pPr marL="0" lvl="0" indent="0" algn="l" rtl="0">
                        <a:spcBef>
                          <a:spcPts val="0"/>
                        </a:spcBef>
                        <a:spcAft>
                          <a:spcPts val="0"/>
                        </a:spcAft>
                        <a:buNone/>
                      </a:pPr>
                      <a:endParaRPr/>
                    </a:p>
                  </a:txBody>
                  <a:tcPr marL="91425" marR="91425" marT="91425" marB="91425">
                    <a:solidFill>
                      <a:srgbClr val="00FF00"/>
                    </a:solidFill>
                  </a:tcPr>
                </a:tc>
                <a:tc>
                  <a:txBody>
                    <a:bodyPr/>
                    <a:lstStyle/>
                    <a:p>
                      <a:pPr marL="0" lvl="0" indent="0" algn="l" rtl="0">
                        <a:spcBef>
                          <a:spcPts val="0"/>
                        </a:spcBef>
                        <a:spcAft>
                          <a:spcPts val="0"/>
                        </a:spcAft>
                        <a:buNone/>
                      </a:pPr>
                      <a:endParaRPr/>
                    </a:p>
                  </a:txBody>
                  <a:tcPr marL="91425" marR="91425" marT="91425" marB="91425">
                    <a:solidFill>
                      <a:srgbClr val="00FF00"/>
                    </a:solidFill>
                  </a:tcPr>
                </a:tc>
                <a:tc>
                  <a:txBody>
                    <a:bodyPr/>
                    <a:lstStyle/>
                    <a:p>
                      <a:pPr marL="0" lvl="0" indent="0" algn="l" rtl="0">
                        <a:spcBef>
                          <a:spcPts val="0"/>
                        </a:spcBef>
                        <a:spcAft>
                          <a:spcPts val="0"/>
                        </a:spcAft>
                        <a:buNone/>
                      </a:pPr>
                      <a:endParaRPr/>
                    </a:p>
                  </a:txBody>
                  <a:tcPr marL="91425" marR="91425" marT="91425" marB="91425">
                    <a:solidFill>
                      <a:srgbClr val="00FF00"/>
                    </a:solidFill>
                  </a:tcPr>
                </a:tc>
                <a:tc>
                  <a:txBody>
                    <a:bodyPr/>
                    <a:lstStyle/>
                    <a:p>
                      <a:pPr marL="0" lvl="0" indent="0" algn="l" rtl="0">
                        <a:spcBef>
                          <a:spcPts val="0"/>
                        </a:spcBef>
                        <a:spcAft>
                          <a:spcPts val="0"/>
                        </a:spcAft>
                        <a:buNone/>
                      </a:pPr>
                      <a:endParaRPr/>
                    </a:p>
                  </a:txBody>
                  <a:tcPr marL="91425" marR="91425" marT="91425" marB="91425">
                    <a:solidFill>
                      <a:srgbClr val="00FF00"/>
                    </a:solidFill>
                  </a:tcPr>
                </a:tc>
                <a:tc>
                  <a:txBody>
                    <a:bodyPr/>
                    <a:lstStyle/>
                    <a:p>
                      <a:pPr marL="0" lvl="0" indent="0" algn="l" rtl="0">
                        <a:spcBef>
                          <a:spcPts val="0"/>
                        </a:spcBef>
                        <a:spcAft>
                          <a:spcPts val="0"/>
                        </a:spcAft>
                        <a:buNone/>
                      </a:pPr>
                      <a:endParaRPr/>
                    </a:p>
                  </a:txBody>
                  <a:tcPr marL="91425" marR="91425" marT="91425" marB="91425">
                    <a:solidFill>
                      <a:srgbClr val="FF0000"/>
                    </a:solidFill>
                  </a:tcPr>
                </a:tc>
                <a:tc>
                  <a:txBody>
                    <a:bodyPr/>
                    <a:lstStyle/>
                    <a:p>
                      <a:pPr marL="0" lvl="0" indent="0" algn="l" rtl="0">
                        <a:spcBef>
                          <a:spcPts val="0"/>
                        </a:spcBef>
                        <a:spcAft>
                          <a:spcPts val="0"/>
                        </a:spcAft>
                        <a:buNone/>
                      </a:pPr>
                      <a:endParaRPr/>
                    </a:p>
                  </a:txBody>
                  <a:tcPr marL="91425" marR="91425" marT="91425" marB="91425">
                    <a:solidFill>
                      <a:srgbClr val="FF0000"/>
                    </a:solidFill>
                  </a:tcPr>
                </a:tc>
                <a:extLst>
                  <a:ext uri="{0D108BD9-81ED-4DB2-BD59-A6C34878D82A}">
                    <a16:rowId xmlns:a16="http://schemas.microsoft.com/office/drawing/2014/main" val="10000"/>
                  </a:ext>
                </a:extLst>
              </a:tr>
            </a:tbl>
          </a:graphicData>
        </a:graphic>
      </p:graphicFrame>
      <p:sp>
        <p:nvSpPr>
          <p:cNvPr id="281" name="Google Shape;281;p29"/>
          <p:cNvSpPr txBox="1"/>
          <p:nvPr/>
        </p:nvSpPr>
        <p:spPr>
          <a:xfrm>
            <a:off x="5846126" y="1171063"/>
            <a:ext cx="1087500" cy="284700"/>
          </a:xfrm>
          <a:prstGeom prst="rect">
            <a:avLst/>
          </a:prstGeom>
          <a:noFill/>
          <a:ln>
            <a:noFill/>
          </a:ln>
        </p:spPr>
        <p:txBody>
          <a:bodyPr spcFirstLastPara="1" wrap="square" lIns="81000" tIns="34275" rIns="81000" bIns="34275" anchor="ctr" anchorCtr="0">
            <a:spAutoFit/>
          </a:bodyPr>
          <a:lstStyle/>
          <a:p>
            <a:pPr marL="0" marR="0" lvl="0" indent="0" algn="l" rtl="0">
              <a:lnSpc>
                <a:spcPct val="122500"/>
              </a:lnSpc>
              <a:spcBef>
                <a:spcPts val="0"/>
              </a:spcBef>
              <a:spcAft>
                <a:spcPts val="0"/>
              </a:spcAft>
              <a:buNone/>
            </a:pPr>
            <a:r>
              <a:rPr lang="es" b="1">
                <a:solidFill>
                  <a:srgbClr val="0D5486"/>
                </a:solidFill>
                <a:latin typeface="Calibri"/>
                <a:ea typeface="Calibri"/>
                <a:cs typeface="Calibri"/>
                <a:sym typeface="Calibri"/>
              </a:rPr>
              <a:t>Train: 80%</a:t>
            </a:r>
            <a:endParaRPr b="1" i="0" u="none" strike="noStrike" cap="none">
              <a:solidFill>
                <a:srgbClr val="0D5486"/>
              </a:solidFill>
              <a:latin typeface="Calibri"/>
              <a:ea typeface="Calibri"/>
              <a:cs typeface="Calibri"/>
              <a:sym typeface="Calibri"/>
            </a:endParaRPr>
          </a:p>
        </p:txBody>
      </p:sp>
      <p:sp>
        <p:nvSpPr>
          <p:cNvPr id="282" name="Google Shape;282;p29"/>
          <p:cNvSpPr txBox="1"/>
          <p:nvPr/>
        </p:nvSpPr>
        <p:spPr>
          <a:xfrm>
            <a:off x="7752001" y="1171063"/>
            <a:ext cx="1087500" cy="284700"/>
          </a:xfrm>
          <a:prstGeom prst="rect">
            <a:avLst/>
          </a:prstGeom>
          <a:noFill/>
          <a:ln>
            <a:noFill/>
          </a:ln>
        </p:spPr>
        <p:txBody>
          <a:bodyPr spcFirstLastPara="1" wrap="square" lIns="81000" tIns="34275" rIns="81000" bIns="34275" anchor="ctr" anchorCtr="0">
            <a:spAutoFit/>
          </a:bodyPr>
          <a:lstStyle/>
          <a:p>
            <a:pPr marL="0" marR="0" lvl="0" indent="0" algn="l" rtl="0">
              <a:lnSpc>
                <a:spcPct val="122500"/>
              </a:lnSpc>
              <a:spcBef>
                <a:spcPts val="0"/>
              </a:spcBef>
              <a:spcAft>
                <a:spcPts val="0"/>
              </a:spcAft>
              <a:buNone/>
            </a:pPr>
            <a:r>
              <a:rPr lang="es" b="1">
                <a:solidFill>
                  <a:srgbClr val="0D5486"/>
                </a:solidFill>
                <a:latin typeface="Calibri"/>
                <a:ea typeface="Calibri"/>
                <a:cs typeface="Calibri"/>
                <a:sym typeface="Calibri"/>
              </a:rPr>
              <a:t>Test: 20%</a:t>
            </a:r>
            <a:endParaRPr b="1" i="0" u="none" strike="noStrike" cap="none">
              <a:solidFill>
                <a:srgbClr val="0D5486"/>
              </a:solidFill>
              <a:latin typeface="Calibri"/>
              <a:ea typeface="Calibri"/>
              <a:cs typeface="Calibri"/>
              <a:sym typeface="Calibri"/>
            </a:endParaRPr>
          </a:p>
        </p:txBody>
      </p:sp>
      <p:pic>
        <p:nvPicPr>
          <p:cNvPr id="283" name="Google Shape;283;p29"/>
          <p:cNvPicPr preferRelativeResize="0"/>
          <p:nvPr/>
        </p:nvPicPr>
        <p:blipFill>
          <a:blip r:embed="rId6">
            <a:alphaModFix/>
          </a:blip>
          <a:stretch>
            <a:fillRect/>
          </a:stretch>
        </p:blipFill>
        <p:spPr>
          <a:xfrm>
            <a:off x="4758975" y="2286794"/>
            <a:ext cx="4196924" cy="1633275"/>
          </a:xfrm>
          <a:prstGeom prst="rect">
            <a:avLst/>
          </a:prstGeom>
          <a:noFill/>
          <a:ln>
            <a:noFill/>
          </a:ln>
        </p:spPr>
      </p:pic>
      <p:sp>
        <p:nvSpPr>
          <p:cNvPr id="284" name="Google Shape;284;p29"/>
          <p:cNvSpPr txBox="1">
            <a:spLocks noGrp="1"/>
          </p:cNvSpPr>
          <p:nvPr>
            <p:ph type="sldNum" idx="12"/>
          </p:nvPr>
        </p:nvSpPr>
        <p:spPr>
          <a:xfrm>
            <a:off x="6457950" y="4767266"/>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0"/>
          <p:cNvSpPr txBox="1"/>
          <p:nvPr/>
        </p:nvSpPr>
        <p:spPr>
          <a:xfrm>
            <a:off x="825600" y="96050"/>
            <a:ext cx="2533500" cy="484800"/>
          </a:xfrm>
          <a:prstGeom prst="rect">
            <a:avLst/>
          </a:prstGeom>
          <a:noFill/>
          <a:ln>
            <a:noFill/>
          </a:ln>
        </p:spPr>
        <p:txBody>
          <a:bodyPr spcFirstLastPara="1" wrap="square" lIns="81000" tIns="34275" rIns="81000" bIns="34275" anchor="ctr" anchorCtr="0">
            <a:spAutoFit/>
          </a:bodyPr>
          <a:lstStyle/>
          <a:p>
            <a:pPr marL="0" marR="0" lvl="0" indent="0" algn="r" rtl="0">
              <a:lnSpc>
                <a:spcPct val="122500"/>
              </a:lnSpc>
              <a:spcBef>
                <a:spcPts val="0"/>
              </a:spcBef>
              <a:spcAft>
                <a:spcPts val="0"/>
              </a:spcAft>
              <a:buNone/>
            </a:pPr>
            <a:r>
              <a:rPr lang="es" sz="2700" b="1">
                <a:solidFill>
                  <a:srgbClr val="0D5486"/>
                </a:solidFill>
                <a:latin typeface="Calibri"/>
                <a:ea typeface="Calibri"/>
                <a:cs typeface="Calibri"/>
                <a:sym typeface="Calibri"/>
              </a:rPr>
              <a:t>Modelo ganador</a:t>
            </a:r>
            <a:endParaRPr sz="2700" b="1" i="0" u="none" strike="noStrike" cap="none">
              <a:solidFill>
                <a:srgbClr val="0D5486"/>
              </a:solidFill>
              <a:latin typeface="Calibri"/>
              <a:ea typeface="Calibri"/>
              <a:cs typeface="Calibri"/>
              <a:sym typeface="Calibri"/>
            </a:endParaRPr>
          </a:p>
        </p:txBody>
      </p:sp>
      <p:pic>
        <p:nvPicPr>
          <p:cNvPr id="291" name="Google Shape;291;p30"/>
          <p:cNvPicPr preferRelativeResize="0"/>
          <p:nvPr/>
        </p:nvPicPr>
        <p:blipFill>
          <a:blip r:embed="rId3">
            <a:alphaModFix/>
          </a:blip>
          <a:stretch>
            <a:fillRect/>
          </a:stretch>
        </p:blipFill>
        <p:spPr>
          <a:xfrm>
            <a:off x="8536149" y="4941700"/>
            <a:ext cx="607850" cy="201800"/>
          </a:xfrm>
          <a:prstGeom prst="rect">
            <a:avLst/>
          </a:prstGeom>
          <a:noFill/>
          <a:ln>
            <a:noFill/>
          </a:ln>
        </p:spPr>
      </p:pic>
      <p:sp>
        <p:nvSpPr>
          <p:cNvPr id="292" name="Google Shape;292;p30"/>
          <p:cNvSpPr txBox="1"/>
          <p:nvPr/>
        </p:nvSpPr>
        <p:spPr>
          <a:xfrm>
            <a:off x="313150" y="774475"/>
            <a:ext cx="8520000" cy="881100"/>
          </a:xfrm>
          <a:prstGeom prst="rect">
            <a:avLst/>
          </a:prstGeom>
          <a:noFill/>
          <a:ln>
            <a:noFill/>
          </a:ln>
        </p:spPr>
        <p:txBody>
          <a:bodyPr spcFirstLastPara="1" wrap="square" lIns="81000" tIns="34275" rIns="81000" bIns="34275" anchor="ctr" anchorCtr="0">
            <a:spAutoFit/>
          </a:bodyPr>
          <a:lstStyle/>
          <a:p>
            <a:pPr marL="0" marR="0" lvl="0" indent="0" algn="l" rtl="0">
              <a:lnSpc>
                <a:spcPct val="122500"/>
              </a:lnSpc>
              <a:spcBef>
                <a:spcPts val="0"/>
              </a:spcBef>
              <a:spcAft>
                <a:spcPts val="0"/>
              </a:spcAft>
              <a:buNone/>
            </a:pPr>
            <a:r>
              <a:rPr lang="es" sz="1600" b="1">
                <a:solidFill>
                  <a:srgbClr val="0D5486"/>
                </a:solidFill>
                <a:latin typeface="Calibri"/>
                <a:ea typeface="Calibri"/>
                <a:cs typeface="Calibri"/>
                <a:sym typeface="Calibri"/>
              </a:rPr>
              <a:t>XGBoost</a:t>
            </a:r>
            <a:r>
              <a:rPr lang="es" sz="1600">
                <a:solidFill>
                  <a:srgbClr val="0D5486"/>
                </a:solidFill>
                <a:latin typeface="Calibri"/>
                <a:ea typeface="Calibri"/>
                <a:cs typeface="Calibri"/>
                <a:sym typeface="Calibri"/>
              </a:rPr>
              <a:t>: </a:t>
            </a:r>
            <a:r>
              <a:rPr lang="es">
                <a:solidFill>
                  <a:srgbClr val="0D5486"/>
                </a:solidFill>
                <a:latin typeface="Calibri"/>
                <a:ea typeface="Calibri"/>
                <a:cs typeface="Calibri"/>
                <a:sym typeface="Calibri"/>
              </a:rPr>
              <a:t>el modelo Extreme Gradient Boosting utiliza una combinación de múltiples árboles de decisión débiles para crear un modelo robusto y preciso. Se enfoca en los errores de predicción anteriores y asigna pesos a los árboles en función de su rendimiento</a:t>
            </a:r>
            <a:r>
              <a:rPr lang="es" sz="1600">
                <a:solidFill>
                  <a:srgbClr val="0D5486"/>
                </a:solidFill>
                <a:latin typeface="Calibri"/>
                <a:ea typeface="Calibri"/>
                <a:cs typeface="Calibri"/>
                <a:sym typeface="Calibri"/>
              </a:rPr>
              <a:t> </a:t>
            </a:r>
            <a:endParaRPr sz="1600" i="0" u="none" strike="noStrike" cap="none">
              <a:solidFill>
                <a:srgbClr val="0D5486"/>
              </a:solidFill>
              <a:latin typeface="Calibri"/>
              <a:ea typeface="Calibri"/>
              <a:cs typeface="Calibri"/>
              <a:sym typeface="Calibri"/>
            </a:endParaRPr>
          </a:p>
        </p:txBody>
      </p:sp>
      <p:sp>
        <p:nvSpPr>
          <p:cNvPr id="293" name="Google Shape;293;p30"/>
          <p:cNvSpPr txBox="1"/>
          <p:nvPr/>
        </p:nvSpPr>
        <p:spPr>
          <a:xfrm>
            <a:off x="157500" y="1655575"/>
            <a:ext cx="8986500" cy="1716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600"/>
              </a:spcBef>
              <a:spcAft>
                <a:spcPts val="0"/>
              </a:spcAft>
              <a:buNone/>
            </a:pPr>
            <a:r>
              <a:rPr lang="es">
                <a:solidFill>
                  <a:srgbClr val="0D5486"/>
                </a:solidFill>
                <a:latin typeface="Calibri"/>
                <a:ea typeface="Calibri"/>
                <a:cs typeface="Calibri"/>
                <a:sym typeface="Calibri"/>
              </a:rPr>
              <a:t>Mejores hiperparámetros:</a:t>
            </a:r>
            <a:endParaRPr>
              <a:solidFill>
                <a:srgbClr val="0D5486"/>
              </a:solidFill>
              <a:latin typeface="Calibri"/>
              <a:ea typeface="Calibri"/>
              <a:cs typeface="Calibri"/>
              <a:sym typeface="Calibri"/>
            </a:endParaRPr>
          </a:p>
          <a:p>
            <a:pPr marL="457200" lvl="0" indent="-317500" algn="l" rtl="0">
              <a:lnSpc>
                <a:spcPct val="115000"/>
              </a:lnSpc>
              <a:spcBef>
                <a:spcPts val="600"/>
              </a:spcBef>
              <a:spcAft>
                <a:spcPts val="0"/>
              </a:spcAft>
              <a:buClr>
                <a:srgbClr val="0D5486"/>
              </a:buClr>
              <a:buSzPts val="1400"/>
              <a:buFont typeface="Calibri"/>
              <a:buAutoNum type="arabicPeriod"/>
            </a:pPr>
            <a:r>
              <a:rPr lang="es" b="1">
                <a:solidFill>
                  <a:srgbClr val="0D5486"/>
                </a:solidFill>
                <a:latin typeface="Calibri"/>
                <a:ea typeface="Calibri"/>
                <a:cs typeface="Calibri"/>
                <a:sym typeface="Calibri"/>
              </a:rPr>
              <a:t>max_depth </a:t>
            </a:r>
            <a:r>
              <a:rPr lang="es">
                <a:solidFill>
                  <a:srgbClr val="0D5486"/>
                </a:solidFill>
                <a:latin typeface="Calibri"/>
                <a:ea typeface="Calibri"/>
                <a:cs typeface="Calibri"/>
                <a:sym typeface="Calibri"/>
              </a:rPr>
              <a:t>= 3                               Controla la profundidad máxima de cada árbol                            </a:t>
            </a:r>
            <a:endParaRPr>
              <a:solidFill>
                <a:srgbClr val="0D5486"/>
              </a:solidFill>
              <a:latin typeface="Calibri"/>
              <a:ea typeface="Calibri"/>
              <a:cs typeface="Calibri"/>
              <a:sym typeface="Calibri"/>
            </a:endParaRPr>
          </a:p>
          <a:p>
            <a:pPr marL="457200" lvl="0" indent="-317500" algn="l" rtl="0">
              <a:lnSpc>
                <a:spcPct val="115000"/>
              </a:lnSpc>
              <a:spcBef>
                <a:spcPts val="0"/>
              </a:spcBef>
              <a:spcAft>
                <a:spcPts val="0"/>
              </a:spcAft>
              <a:buClr>
                <a:srgbClr val="0D5486"/>
              </a:buClr>
              <a:buSzPts val="1400"/>
              <a:buFont typeface="Calibri"/>
              <a:buAutoNum type="arabicPeriod"/>
            </a:pPr>
            <a:r>
              <a:rPr lang="es" b="1">
                <a:solidFill>
                  <a:srgbClr val="0D5486"/>
                </a:solidFill>
                <a:latin typeface="Calibri"/>
                <a:ea typeface="Calibri"/>
                <a:cs typeface="Calibri"/>
                <a:sym typeface="Calibri"/>
              </a:rPr>
              <a:t>learning_rate </a:t>
            </a:r>
            <a:r>
              <a:rPr lang="es">
                <a:solidFill>
                  <a:srgbClr val="0D5486"/>
                </a:solidFill>
                <a:latin typeface="Calibri"/>
                <a:ea typeface="Calibri"/>
                <a:cs typeface="Calibri"/>
                <a:sym typeface="Calibri"/>
              </a:rPr>
              <a:t>= 0.01                             Factor de aprendizaje que determina la contribución de cada árbol</a:t>
            </a:r>
            <a:endParaRPr>
              <a:solidFill>
                <a:srgbClr val="0D5486"/>
              </a:solidFill>
              <a:latin typeface="Calibri"/>
              <a:ea typeface="Calibri"/>
              <a:cs typeface="Calibri"/>
              <a:sym typeface="Calibri"/>
            </a:endParaRPr>
          </a:p>
          <a:p>
            <a:pPr marL="457200" lvl="0" indent="-317500" algn="l" rtl="0">
              <a:lnSpc>
                <a:spcPct val="115000"/>
              </a:lnSpc>
              <a:spcBef>
                <a:spcPts val="0"/>
              </a:spcBef>
              <a:spcAft>
                <a:spcPts val="0"/>
              </a:spcAft>
              <a:buClr>
                <a:srgbClr val="0D5486"/>
              </a:buClr>
              <a:buSzPts val="1400"/>
              <a:buFont typeface="Calibri"/>
              <a:buAutoNum type="arabicPeriod"/>
            </a:pPr>
            <a:r>
              <a:rPr lang="es" b="1">
                <a:solidFill>
                  <a:srgbClr val="0D5486"/>
                </a:solidFill>
                <a:latin typeface="Calibri"/>
                <a:ea typeface="Calibri"/>
                <a:cs typeface="Calibri"/>
                <a:sym typeface="Calibri"/>
              </a:rPr>
              <a:t>n_estimators </a:t>
            </a:r>
            <a:r>
              <a:rPr lang="es">
                <a:solidFill>
                  <a:srgbClr val="0D5486"/>
                </a:solidFill>
                <a:latin typeface="Calibri"/>
                <a:ea typeface="Calibri"/>
                <a:cs typeface="Calibri"/>
                <a:sym typeface="Calibri"/>
              </a:rPr>
              <a:t>= 1000                              Número total de árboles</a:t>
            </a:r>
            <a:endParaRPr>
              <a:solidFill>
                <a:srgbClr val="0D5486"/>
              </a:solidFill>
              <a:latin typeface="Calibri"/>
              <a:ea typeface="Calibri"/>
              <a:cs typeface="Calibri"/>
              <a:sym typeface="Calibri"/>
            </a:endParaRPr>
          </a:p>
          <a:p>
            <a:pPr marL="457200" lvl="0" indent="-317500" algn="l" rtl="0">
              <a:lnSpc>
                <a:spcPct val="115000"/>
              </a:lnSpc>
              <a:spcBef>
                <a:spcPts val="0"/>
              </a:spcBef>
              <a:spcAft>
                <a:spcPts val="0"/>
              </a:spcAft>
              <a:buClr>
                <a:srgbClr val="0D5486"/>
              </a:buClr>
              <a:buSzPts val="1400"/>
              <a:buFont typeface="Calibri"/>
              <a:buAutoNum type="arabicPeriod"/>
            </a:pPr>
            <a:r>
              <a:rPr lang="es" b="1">
                <a:solidFill>
                  <a:srgbClr val="0D5486"/>
                </a:solidFill>
                <a:latin typeface="Calibri"/>
                <a:ea typeface="Calibri"/>
                <a:cs typeface="Calibri"/>
                <a:sym typeface="Calibri"/>
              </a:rPr>
              <a:t>subsample </a:t>
            </a:r>
            <a:r>
              <a:rPr lang="es">
                <a:solidFill>
                  <a:srgbClr val="0D5486"/>
                </a:solidFill>
                <a:latin typeface="Calibri"/>
                <a:ea typeface="Calibri"/>
                <a:cs typeface="Calibri"/>
                <a:sym typeface="Calibri"/>
              </a:rPr>
              <a:t>= 0.8                              Proporción de muestras utilizadas para utilizar cada árbol individual</a:t>
            </a:r>
            <a:endParaRPr>
              <a:solidFill>
                <a:srgbClr val="0D5486"/>
              </a:solidFill>
              <a:latin typeface="Calibri"/>
              <a:ea typeface="Calibri"/>
              <a:cs typeface="Calibri"/>
              <a:sym typeface="Calibri"/>
            </a:endParaRPr>
          </a:p>
          <a:p>
            <a:pPr marL="457200" lvl="0" indent="-317500" algn="l" rtl="0">
              <a:lnSpc>
                <a:spcPct val="115000"/>
              </a:lnSpc>
              <a:spcBef>
                <a:spcPts val="0"/>
              </a:spcBef>
              <a:spcAft>
                <a:spcPts val="0"/>
              </a:spcAft>
              <a:buClr>
                <a:srgbClr val="0D5486"/>
              </a:buClr>
              <a:buSzPts val="1400"/>
              <a:buFont typeface="Calibri"/>
              <a:buAutoNum type="arabicPeriod"/>
            </a:pPr>
            <a:r>
              <a:rPr lang="es" b="1">
                <a:solidFill>
                  <a:srgbClr val="0D5486"/>
                </a:solidFill>
                <a:latin typeface="Calibri"/>
                <a:ea typeface="Calibri"/>
                <a:cs typeface="Calibri"/>
                <a:sym typeface="Calibri"/>
              </a:rPr>
              <a:t>min_child_weight </a:t>
            </a:r>
            <a:r>
              <a:rPr lang="es">
                <a:solidFill>
                  <a:srgbClr val="0D5486"/>
                </a:solidFill>
                <a:latin typeface="Calibri"/>
                <a:ea typeface="Calibri"/>
                <a:cs typeface="Calibri"/>
                <a:sym typeface="Calibri"/>
              </a:rPr>
              <a:t>= 5                              peso mínimo requerido para crear una nueva partición en un nodo del árbol</a:t>
            </a:r>
            <a:endParaRPr sz="1200">
              <a:solidFill>
                <a:srgbClr val="D5D5D5"/>
              </a:solidFill>
              <a:highlight>
                <a:srgbClr val="383838"/>
              </a:highlight>
              <a:latin typeface="Roboto"/>
              <a:ea typeface="Roboto"/>
              <a:cs typeface="Roboto"/>
              <a:sym typeface="Roboto"/>
            </a:endParaRPr>
          </a:p>
        </p:txBody>
      </p:sp>
      <p:cxnSp>
        <p:nvCxnSpPr>
          <p:cNvPr id="294" name="Google Shape;294;p30"/>
          <p:cNvCxnSpPr/>
          <p:nvPr/>
        </p:nvCxnSpPr>
        <p:spPr>
          <a:xfrm>
            <a:off x="1899575" y="2206450"/>
            <a:ext cx="1103100" cy="0"/>
          </a:xfrm>
          <a:prstGeom prst="straightConnector1">
            <a:avLst/>
          </a:prstGeom>
          <a:noFill/>
          <a:ln w="9525" cap="flat" cmpd="sng">
            <a:solidFill>
              <a:schemeClr val="dk2"/>
            </a:solidFill>
            <a:prstDash val="solid"/>
            <a:round/>
            <a:headEnd type="none" w="med" len="med"/>
            <a:tailEnd type="triangle" w="med" len="med"/>
          </a:ln>
        </p:spPr>
      </p:cxnSp>
      <p:cxnSp>
        <p:nvCxnSpPr>
          <p:cNvPr id="295" name="Google Shape;295;p30"/>
          <p:cNvCxnSpPr/>
          <p:nvPr/>
        </p:nvCxnSpPr>
        <p:spPr>
          <a:xfrm>
            <a:off x="2256000" y="2446525"/>
            <a:ext cx="1103100" cy="0"/>
          </a:xfrm>
          <a:prstGeom prst="straightConnector1">
            <a:avLst/>
          </a:prstGeom>
          <a:noFill/>
          <a:ln w="9525" cap="flat" cmpd="sng">
            <a:solidFill>
              <a:schemeClr val="dk2"/>
            </a:solidFill>
            <a:prstDash val="solid"/>
            <a:round/>
            <a:headEnd type="none" w="med" len="med"/>
            <a:tailEnd type="triangle" w="med" len="med"/>
          </a:ln>
        </p:spPr>
      </p:cxnSp>
      <p:cxnSp>
        <p:nvCxnSpPr>
          <p:cNvPr id="296" name="Google Shape;296;p30"/>
          <p:cNvCxnSpPr/>
          <p:nvPr/>
        </p:nvCxnSpPr>
        <p:spPr>
          <a:xfrm>
            <a:off x="2306700" y="2671975"/>
            <a:ext cx="1103100" cy="0"/>
          </a:xfrm>
          <a:prstGeom prst="straightConnector1">
            <a:avLst/>
          </a:prstGeom>
          <a:noFill/>
          <a:ln w="9525" cap="flat" cmpd="sng">
            <a:solidFill>
              <a:schemeClr val="dk2"/>
            </a:solidFill>
            <a:prstDash val="solid"/>
            <a:round/>
            <a:headEnd type="none" w="med" len="med"/>
            <a:tailEnd type="triangle" w="med" len="med"/>
          </a:ln>
        </p:spPr>
      </p:cxnSp>
      <p:cxnSp>
        <p:nvCxnSpPr>
          <p:cNvPr id="297" name="Google Shape;297;p30"/>
          <p:cNvCxnSpPr/>
          <p:nvPr/>
        </p:nvCxnSpPr>
        <p:spPr>
          <a:xfrm>
            <a:off x="1934525" y="2926650"/>
            <a:ext cx="1103100" cy="0"/>
          </a:xfrm>
          <a:prstGeom prst="straightConnector1">
            <a:avLst/>
          </a:prstGeom>
          <a:noFill/>
          <a:ln w="9525" cap="flat" cmpd="sng">
            <a:solidFill>
              <a:schemeClr val="dk2"/>
            </a:solidFill>
            <a:prstDash val="solid"/>
            <a:round/>
            <a:headEnd type="none" w="med" len="med"/>
            <a:tailEnd type="triangle" w="med" len="med"/>
          </a:ln>
        </p:spPr>
      </p:cxnSp>
      <p:cxnSp>
        <p:nvCxnSpPr>
          <p:cNvPr id="298" name="Google Shape;298;p30"/>
          <p:cNvCxnSpPr/>
          <p:nvPr/>
        </p:nvCxnSpPr>
        <p:spPr>
          <a:xfrm>
            <a:off x="2306700" y="3195950"/>
            <a:ext cx="1103100" cy="0"/>
          </a:xfrm>
          <a:prstGeom prst="straightConnector1">
            <a:avLst/>
          </a:prstGeom>
          <a:noFill/>
          <a:ln w="9525" cap="flat" cmpd="sng">
            <a:solidFill>
              <a:schemeClr val="dk2"/>
            </a:solidFill>
            <a:prstDash val="solid"/>
            <a:round/>
            <a:headEnd type="none" w="med" len="med"/>
            <a:tailEnd type="triangle" w="med" len="med"/>
          </a:ln>
        </p:spPr>
      </p:cxnSp>
      <p:pic>
        <p:nvPicPr>
          <p:cNvPr id="299" name="Google Shape;299;p30"/>
          <p:cNvPicPr preferRelativeResize="0"/>
          <p:nvPr/>
        </p:nvPicPr>
        <p:blipFill>
          <a:blip r:embed="rId4">
            <a:alphaModFix/>
          </a:blip>
          <a:stretch>
            <a:fillRect/>
          </a:stretch>
        </p:blipFill>
        <p:spPr>
          <a:xfrm>
            <a:off x="5128925" y="3496513"/>
            <a:ext cx="3033176" cy="1533250"/>
          </a:xfrm>
          <a:prstGeom prst="rect">
            <a:avLst/>
          </a:prstGeom>
          <a:noFill/>
          <a:ln>
            <a:noFill/>
          </a:ln>
        </p:spPr>
      </p:pic>
      <p:pic>
        <p:nvPicPr>
          <p:cNvPr id="300" name="Google Shape;300;p30"/>
          <p:cNvPicPr preferRelativeResize="0"/>
          <p:nvPr/>
        </p:nvPicPr>
        <p:blipFill rotWithShape="1">
          <a:blip r:embed="rId5">
            <a:alphaModFix/>
          </a:blip>
          <a:srcRect l="-3370" r="3369"/>
          <a:stretch/>
        </p:blipFill>
        <p:spPr>
          <a:xfrm>
            <a:off x="157493" y="3465250"/>
            <a:ext cx="3542133" cy="1595775"/>
          </a:xfrm>
          <a:prstGeom prst="rect">
            <a:avLst/>
          </a:prstGeom>
          <a:noFill/>
          <a:ln>
            <a:noFill/>
          </a:ln>
        </p:spPr>
      </p:pic>
      <p:sp>
        <p:nvSpPr>
          <p:cNvPr id="301" name="Google Shape;301;p30"/>
          <p:cNvSpPr txBox="1">
            <a:spLocks noGrp="1"/>
          </p:cNvSpPr>
          <p:nvPr>
            <p:ph type="sldNum" idx="12"/>
          </p:nvPr>
        </p:nvSpPr>
        <p:spPr>
          <a:xfrm>
            <a:off x="6457950" y="4767266"/>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1"/>
          <p:cNvSpPr txBox="1"/>
          <p:nvPr/>
        </p:nvSpPr>
        <p:spPr>
          <a:xfrm>
            <a:off x="825600" y="96050"/>
            <a:ext cx="2533500" cy="484800"/>
          </a:xfrm>
          <a:prstGeom prst="rect">
            <a:avLst/>
          </a:prstGeom>
          <a:noFill/>
          <a:ln>
            <a:noFill/>
          </a:ln>
        </p:spPr>
        <p:txBody>
          <a:bodyPr spcFirstLastPara="1" wrap="square" lIns="81000" tIns="34275" rIns="81000" bIns="34275" anchor="ctr" anchorCtr="0">
            <a:spAutoFit/>
          </a:bodyPr>
          <a:lstStyle/>
          <a:p>
            <a:pPr marL="0" marR="0" lvl="0" indent="0" algn="r" rtl="0">
              <a:lnSpc>
                <a:spcPct val="122500"/>
              </a:lnSpc>
              <a:spcBef>
                <a:spcPts val="0"/>
              </a:spcBef>
              <a:spcAft>
                <a:spcPts val="0"/>
              </a:spcAft>
              <a:buNone/>
            </a:pPr>
            <a:r>
              <a:rPr lang="es" sz="2700" b="1">
                <a:solidFill>
                  <a:srgbClr val="0D5486"/>
                </a:solidFill>
                <a:latin typeface="Calibri"/>
                <a:ea typeface="Calibri"/>
                <a:cs typeface="Calibri"/>
                <a:sym typeface="Calibri"/>
              </a:rPr>
              <a:t>Modelo ganador</a:t>
            </a:r>
            <a:endParaRPr sz="2700" b="1" i="0" u="none" strike="noStrike" cap="none">
              <a:solidFill>
                <a:srgbClr val="0D5486"/>
              </a:solidFill>
              <a:latin typeface="Calibri"/>
              <a:ea typeface="Calibri"/>
              <a:cs typeface="Calibri"/>
              <a:sym typeface="Calibri"/>
            </a:endParaRPr>
          </a:p>
        </p:txBody>
      </p:sp>
      <p:pic>
        <p:nvPicPr>
          <p:cNvPr id="308" name="Google Shape;308;p31"/>
          <p:cNvPicPr preferRelativeResize="0"/>
          <p:nvPr/>
        </p:nvPicPr>
        <p:blipFill>
          <a:blip r:embed="rId3">
            <a:alphaModFix/>
          </a:blip>
          <a:stretch>
            <a:fillRect/>
          </a:stretch>
        </p:blipFill>
        <p:spPr>
          <a:xfrm>
            <a:off x="8536149" y="4941700"/>
            <a:ext cx="607850" cy="201800"/>
          </a:xfrm>
          <a:prstGeom prst="rect">
            <a:avLst/>
          </a:prstGeom>
          <a:noFill/>
          <a:ln>
            <a:noFill/>
          </a:ln>
        </p:spPr>
      </p:pic>
      <p:sp>
        <p:nvSpPr>
          <p:cNvPr id="309" name="Google Shape;309;p31"/>
          <p:cNvSpPr txBox="1"/>
          <p:nvPr/>
        </p:nvSpPr>
        <p:spPr>
          <a:xfrm>
            <a:off x="240075" y="2506050"/>
            <a:ext cx="8520000" cy="1944000"/>
          </a:xfrm>
          <a:prstGeom prst="rect">
            <a:avLst/>
          </a:prstGeom>
          <a:noFill/>
          <a:ln>
            <a:noFill/>
          </a:ln>
        </p:spPr>
        <p:txBody>
          <a:bodyPr spcFirstLastPara="1" wrap="square" lIns="81000" tIns="34275" rIns="81000" bIns="34275" anchor="ctr" anchorCtr="0">
            <a:spAutoFit/>
          </a:bodyPr>
          <a:lstStyle/>
          <a:p>
            <a:pPr marL="0" marR="0" lvl="0" indent="0" algn="l" rtl="0">
              <a:lnSpc>
                <a:spcPct val="122500"/>
              </a:lnSpc>
              <a:spcBef>
                <a:spcPts val="0"/>
              </a:spcBef>
              <a:spcAft>
                <a:spcPts val="0"/>
              </a:spcAft>
              <a:buNone/>
            </a:pPr>
            <a:r>
              <a:rPr lang="es" sz="1600" b="1">
                <a:solidFill>
                  <a:srgbClr val="0D5486"/>
                </a:solidFill>
                <a:latin typeface="Calibri"/>
                <a:ea typeface="Calibri"/>
                <a:cs typeface="Calibri"/>
                <a:sym typeface="Calibri"/>
              </a:rPr>
              <a:t>GridSearch</a:t>
            </a:r>
            <a:r>
              <a:rPr lang="es" sz="1600">
                <a:solidFill>
                  <a:srgbClr val="0D5486"/>
                </a:solidFill>
                <a:latin typeface="Calibri"/>
                <a:ea typeface="Calibri"/>
                <a:cs typeface="Calibri"/>
                <a:sym typeface="Calibri"/>
              </a:rPr>
              <a:t>: </a:t>
            </a:r>
            <a:r>
              <a:rPr lang="es">
                <a:solidFill>
                  <a:srgbClr val="0D5486"/>
                </a:solidFill>
                <a:latin typeface="Calibri"/>
                <a:ea typeface="Calibri"/>
                <a:cs typeface="Calibri"/>
                <a:sym typeface="Calibri"/>
              </a:rPr>
              <a:t>técnica para encontrar la mejor combinación de hiperparámetros. Se evalúa el rendimiento del modelo con cada combinación. Se entrenó utilizando como métrica a R</a:t>
            </a:r>
            <a:r>
              <a:rPr lang="es" baseline="30000">
                <a:solidFill>
                  <a:srgbClr val="0D5486"/>
                </a:solidFill>
                <a:latin typeface="Calibri"/>
                <a:ea typeface="Calibri"/>
                <a:cs typeface="Calibri"/>
                <a:sym typeface="Calibri"/>
              </a:rPr>
              <a:t>2</a:t>
            </a:r>
            <a:r>
              <a:rPr lang="es">
                <a:solidFill>
                  <a:srgbClr val="0D5486"/>
                </a:solidFill>
                <a:latin typeface="Calibri"/>
                <a:ea typeface="Calibri"/>
                <a:cs typeface="Calibri"/>
                <a:sym typeface="Calibri"/>
              </a:rPr>
              <a:t>.  </a:t>
            </a:r>
            <a:endParaRPr>
              <a:solidFill>
                <a:srgbClr val="0D5486"/>
              </a:solidFill>
              <a:latin typeface="Calibri"/>
              <a:ea typeface="Calibri"/>
              <a:cs typeface="Calibri"/>
              <a:sym typeface="Calibri"/>
            </a:endParaRPr>
          </a:p>
          <a:p>
            <a:pPr marL="0" marR="0" lvl="0" indent="0" algn="l" rtl="0">
              <a:lnSpc>
                <a:spcPct val="122500"/>
              </a:lnSpc>
              <a:spcBef>
                <a:spcPts val="0"/>
              </a:spcBef>
              <a:spcAft>
                <a:spcPts val="0"/>
              </a:spcAft>
              <a:buNone/>
            </a:pPr>
            <a:endParaRPr>
              <a:solidFill>
                <a:srgbClr val="0D5486"/>
              </a:solidFill>
              <a:latin typeface="Calibri"/>
              <a:ea typeface="Calibri"/>
              <a:cs typeface="Calibri"/>
              <a:sym typeface="Calibri"/>
            </a:endParaRPr>
          </a:p>
          <a:p>
            <a:pPr marL="0" marR="0" lvl="0" indent="0" algn="l" rtl="0">
              <a:lnSpc>
                <a:spcPct val="122500"/>
              </a:lnSpc>
              <a:spcBef>
                <a:spcPts val="0"/>
              </a:spcBef>
              <a:spcAft>
                <a:spcPts val="0"/>
              </a:spcAft>
              <a:buNone/>
            </a:pPr>
            <a:r>
              <a:rPr lang="es" sz="1600" b="1">
                <a:solidFill>
                  <a:srgbClr val="0D5486"/>
                </a:solidFill>
                <a:latin typeface="Calibri"/>
                <a:ea typeface="Calibri"/>
                <a:cs typeface="Calibri"/>
                <a:sym typeface="Calibri"/>
              </a:rPr>
              <a:t>Cross Validation</a:t>
            </a:r>
            <a:r>
              <a:rPr lang="es">
                <a:solidFill>
                  <a:srgbClr val="0D5486"/>
                </a:solidFill>
                <a:latin typeface="Calibri"/>
                <a:ea typeface="Calibri"/>
                <a:cs typeface="Calibri"/>
                <a:sym typeface="Calibri"/>
              </a:rPr>
              <a:t>: divide los datos en múltiples conjuntos de entrenamiento y prueba, permitiendo evaluar el modelo de manera más exhaustiva. Es una técnica más confiable y robusta. Se dividió el conjunto de datos en 5 particiones. Se realiza el entrenamiento y evaluación k veces. Permite utilizar todos los datos para entrenar y evaluar el modelo.</a:t>
            </a:r>
            <a:endParaRPr>
              <a:solidFill>
                <a:srgbClr val="0D5486"/>
              </a:solidFill>
              <a:latin typeface="Calibri"/>
              <a:ea typeface="Calibri"/>
              <a:cs typeface="Calibri"/>
              <a:sym typeface="Calibri"/>
            </a:endParaRPr>
          </a:p>
        </p:txBody>
      </p:sp>
      <p:pic>
        <p:nvPicPr>
          <p:cNvPr id="310" name="Google Shape;310;p31"/>
          <p:cNvPicPr preferRelativeResize="0"/>
          <p:nvPr/>
        </p:nvPicPr>
        <p:blipFill>
          <a:blip r:embed="rId4">
            <a:alphaModFix/>
          </a:blip>
          <a:stretch>
            <a:fillRect/>
          </a:stretch>
        </p:blipFill>
        <p:spPr>
          <a:xfrm>
            <a:off x="240075" y="551350"/>
            <a:ext cx="4473275" cy="1896200"/>
          </a:xfrm>
          <a:prstGeom prst="rect">
            <a:avLst/>
          </a:prstGeom>
          <a:noFill/>
          <a:ln>
            <a:noFill/>
          </a:ln>
        </p:spPr>
      </p:pic>
      <p:pic>
        <p:nvPicPr>
          <p:cNvPr id="311" name="Google Shape;311;p31"/>
          <p:cNvPicPr preferRelativeResize="0"/>
          <p:nvPr/>
        </p:nvPicPr>
        <p:blipFill>
          <a:blip r:embed="rId5">
            <a:alphaModFix/>
          </a:blip>
          <a:stretch>
            <a:fillRect/>
          </a:stretch>
        </p:blipFill>
        <p:spPr>
          <a:xfrm>
            <a:off x="4814600" y="450975"/>
            <a:ext cx="4008403" cy="1996575"/>
          </a:xfrm>
          <a:prstGeom prst="rect">
            <a:avLst/>
          </a:prstGeom>
          <a:noFill/>
          <a:ln>
            <a:noFill/>
          </a:ln>
        </p:spPr>
      </p:pic>
      <p:cxnSp>
        <p:nvCxnSpPr>
          <p:cNvPr id="312" name="Google Shape;312;p31"/>
          <p:cNvCxnSpPr/>
          <p:nvPr/>
        </p:nvCxnSpPr>
        <p:spPr>
          <a:xfrm>
            <a:off x="971725" y="2279500"/>
            <a:ext cx="642900" cy="0"/>
          </a:xfrm>
          <a:prstGeom prst="straightConnector1">
            <a:avLst/>
          </a:prstGeom>
          <a:noFill/>
          <a:ln w="9525" cap="flat" cmpd="sng">
            <a:solidFill>
              <a:srgbClr val="00FF00"/>
            </a:solidFill>
            <a:prstDash val="solid"/>
            <a:round/>
            <a:headEnd type="none" w="med" len="med"/>
            <a:tailEnd type="none" w="med" len="med"/>
          </a:ln>
        </p:spPr>
      </p:cxnSp>
      <p:cxnSp>
        <p:nvCxnSpPr>
          <p:cNvPr id="313" name="Google Shape;313;p31"/>
          <p:cNvCxnSpPr/>
          <p:nvPr/>
        </p:nvCxnSpPr>
        <p:spPr>
          <a:xfrm>
            <a:off x="4310600" y="2286800"/>
            <a:ext cx="270300" cy="0"/>
          </a:xfrm>
          <a:prstGeom prst="straightConnector1">
            <a:avLst/>
          </a:prstGeom>
          <a:noFill/>
          <a:ln w="9525" cap="flat" cmpd="sng">
            <a:solidFill>
              <a:srgbClr val="00FF00"/>
            </a:solidFill>
            <a:prstDash val="solid"/>
            <a:round/>
            <a:headEnd type="none" w="med" len="med"/>
            <a:tailEnd type="none" w="med" len="med"/>
          </a:ln>
        </p:spPr>
      </p:cxnSp>
      <p:sp>
        <p:nvSpPr>
          <p:cNvPr id="314" name="Google Shape;314;p31"/>
          <p:cNvSpPr txBox="1">
            <a:spLocks noGrp="1"/>
          </p:cNvSpPr>
          <p:nvPr>
            <p:ph type="sldNum" idx="12"/>
          </p:nvPr>
        </p:nvSpPr>
        <p:spPr>
          <a:xfrm>
            <a:off x="6457950" y="4767266"/>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2"/>
          <p:cNvSpPr txBox="1"/>
          <p:nvPr/>
        </p:nvSpPr>
        <p:spPr>
          <a:xfrm>
            <a:off x="312650" y="96050"/>
            <a:ext cx="3046500" cy="484800"/>
          </a:xfrm>
          <a:prstGeom prst="rect">
            <a:avLst/>
          </a:prstGeom>
          <a:noFill/>
          <a:ln>
            <a:noFill/>
          </a:ln>
        </p:spPr>
        <p:txBody>
          <a:bodyPr spcFirstLastPara="1" wrap="square" lIns="81000" tIns="34275" rIns="81000" bIns="34275" anchor="ctr" anchorCtr="0">
            <a:spAutoFit/>
          </a:bodyPr>
          <a:lstStyle/>
          <a:p>
            <a:pPr marL="0" marR="0" lvl="0" indent="0" algn="l" rtl="0">
              <a:lnSpc>
                <a:spcPct val="122500"/>
              </a:lnSpc>
              <a:spcBef>
                <a:spcPts val="0"/>
              </a:spcBef>
              <a:spcAft>
                <a:spcPts val="0"/>
              </a:spcAft>
              <a:buNone/>
            </a:pPr>
            <a:r>
              <a:rPr lang="es" sz="2700" b="1">
                <a:solidFill>
                  <a:srgbClr val="0D5486"/>
                </a:solidFill>
                <a:latin typeface="Calibri"/>
                <a:ea typeface="Calibri"/>
                <a:cs typeface="Calibri"/>
                <a:sym typeface="Calibri"/>
              </a:rPr>
              <a:t>Conclusión</a:t>
            </a:r>
            <a:endParaRPr sz="2700" b="1" i="0" u="none" strike="noStrike" cap="none">
              <a:solidFill>
                <a:srgbClr val="0D5486"/>
              </a:solidFill>
              <a:latin typeface="Calibri"/>
              <a:ea typeface="Calibri"/>
              <a:cs typeface="Calibri"/>
              <a:sym typeface="Calibri"/>
            </a:endParaRPr>
          </a:p>
        </p:txBody>
      </p:sp>
      <p:pic>
        <p:nvPicPr>
          <p:cNvPr id="321" name="Google Shape;321;p32"/>
          <p:cNvPicPr preferRelativeResize="0"/>
          <p:nvPr/>
        </p:nvPicPr>
        <p:blipFill>
          <a:blip r:embed="rId3">
            <a:alphaModFix/>
          </a:blip>
          <a:stretch>
            <a:fillRect/>
          </a:stretch>
        </p:blipFill>
        <p:spPr>
          <a:xfrm>
            <a:off x="8536149" y="4941700"/>
            <a:ext cx="607850" cy="201800"/>
          </a:xfrm>
          <a:prstGeom prst="rect">
            <a:avLst/>
          </a:prstGeom>
          <a:noFill/>
          <a:ln>
            <a:noFill/>
          </a:ln>
        </p:spPr>
      </p:pic>
      <p:pic>
        <p:nvPicPr>
          <p:cNvPr id="322" name="Google Shape;322;p32"/>
          <p:cNvPicPr preferRelativeResize="0"/>
          <p:nvPr/>
        </p:nvPicPr>
        <p:blipFill>
          <a:blip r:embed="rId4">
            <a:alphaModFix/>
          </a:blip>
          <a:stretch>
            <a:fillRect/>
          </a:stretch>
        </p:blipFill>
        <p:spPr>
          <a:xfrm>
            <a:off x="2249275" y="630950"/>
            <a:ext cx="3740124" cy="4257850"/>
          </a:xfrm>
          <a:prstGeom prst="rect">
            <a:avLst/>
          </a:prstGeom>
          <a:noFill/>
          <a:ln>
            <a:noFill/>
          </a:ln>
        </p:spPr>
      </p:pic>
      <p:sp>
        <p:nvSpPr>
          <p:cNvPr id="323" name="Google Shape;323;p32"/>
          <p:cNvSpPr txBox="1">
            <a:spLocks noGrp="1"/>
          </p:cNvSpPr>
          <p:nvPr>
            <p:ph type="sldNum" idx="12"/>
          </p:nvPr>
        </p:nvSpPr>
        <p:spPr>
          <a:xfrm>
            <a:off x="6457950" y="4767266"/>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3"/>
          <p:cNvSpPr txBox="1"/>
          <p:nvPr/>
        </p:nvSpPr>
        <p:spPr>
          <a:xfrm>
            <a:off x="3243600" y="2187000"/>
            <a:ext cx="23262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3800">
                <a:solidFill>
                  <a:schemeClr val="lt1"/>
                </a:solidFill>
              </a:rPr>
              <a:t>¡Gracias!</a:t>
            </a:r>
            <a:endParaRPr sz="3800">
              <a:solidFill>
                <a:schemeClr val="lt1"/>
              </a:solidFill>
            </a:endParaRPr>
          </a:p>
        </p:txBody>
      </p:sp>
      <p:sp>
        <p:nvSpPr>
          <p:cNvPr id="329" name="Google Shape;329;p33"/>
          <p:cNvSpPr txBox="1">
            <a:spLocks noGrp="1"/>
          </p:cNvSpPr>
          <p:nvPr>
            <p:ph type="sldNum" idx="12"/>
          </p:nvPr>
        </p:nvSpPr>
        <p:spPr>
          <a:xfrm>
            <a:off x="6457950" y="4767266"/>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s"/>
              <a:t>15</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6" descr="Shape, rectangle&#10;&#10;Description automatically generated"/>
          <p:cNvPicPr preferRelativeResize="0"/>
          <p:nvPr/>
        </p:nvPicPr>
        <p:blipFill rotWithShape="1">
          <a:blip r:embed="rId3">
            <a:alphaModFix/>
          </a:blip>
          <a:srcRect/>
          <a:stretch/>
        </p:blipFill>
        <p:spPr>
          <a:xfrm>
            <a:off x="0" y="-13474"/>
            <a:ext cx="9153268" cy="1777490"/>
          </a:xfrm>
          <a:prstGeom prst="rect">
            <a:avLst/>
          </a:prstGeom>
          <a:noFill/>
          <a:ln>
            <a:noFill/>
          </a:ln>
        </p:spPr>
      </p:pic>
      <p:pic>
        <p:nvPicPr>
          <p:cNvPr id="75" name="Google Shape;75;p16" descr="A picture containing text, clipart&#10;&#10;Description automatically generated"/>
          <p:cNvPicPr preferRelativeResize="0"/>
          <p:nvPr/>
        </p:nvPicPr>
        <p:blipFill rotWithShape="1">
          <a:blip r:embed="rId4">
            <a:alphaModFix/>
          </a:blip>
          <a:srcRect/>
          <a:stretch/>
        </p:blipFill>
        <p:spPr>
          <a:xfrm>
            <a:off x="232205" y="120479"/>
            <a:ext cx="1068447" cy="482105"/>
          </a:xfrm>
          <a:prstGeom prst="rect">
            <a:avLst/>
          </a:prstGeom>
          <a:noFill/>
          <a:ln>
            <a:noFill/>
          </a:ln>
        </p:spPr>
      </p:pic>
      <p:sp>
        <p:nvSpPr>
          <p:cNvPr id="76" name="Google Shape;76;p16"/>
          <p:cNvSpPr txBox="1"/>
          <p:nvPr/>
        </p:nvSpPr>
        <p:spPr>
          <a:xfrm>
            <a:off x="492026" y="988425"/>
            <a:ext cx="3906600" cy="623400"/>
          </a:xfrm>
          <a:prstGeom prst="rect">
            <a:avLst/>
          </a:prstGeom>
          <a:noFill/>
          <a:ln>
            <a:noFill/>
          </a:ln>
        </p:spPr>
        <p:txBody>
          <a:bodyPr spcFirstLastPara="1" wrap="square" lIns="81000" tIns="34275" rIns="81000" bIns="34275" anchor="t" anchorCtr="0">
            <a:spAutoFit/>
          </a:bodyPr>
          <a:lstStyle/>
          <a:p>
            <a:pPr marL="0" marR="0" lvl="0" indent="0" algn="l" rtl="0">
              <a:lnSpc>
                <a:spcPct val="100000"/>
              </a:lnSpc>
              <a:spcBef>
                <a:spcPts val="0"/>
              </a:spcBef>
              <a:spcAft>
                <a:spcPts val="0"/>
              </a:spcAft>
              <a:buNone/>
            </a:pPr>
            <a:r>
              <a:rPr lang="es" sz="3600" b="1">
                <a:solidFill>
                  <a:schemeClr val="lt1"/>
                </a:solidFill>
                <a:latin typeface="Calibri"/>
                <a:ea typeface="Calibri"/>
                <a:cs typeface="Calibri"/>
                <a:sym typeface="Calibri"/>
              </a:rPr>
              <a:t>Score obtenido</a:t>
            </a:r>
            <a:endParaRPr sz="3600" b="1" i="0" u="none" strike="noStrike" cap="none">
              <a:solidFill>
                <a:schemeClr val="lt1"/>
              </a:solidFill>
              <a:latin typeface="Calibri"/>
              <a:ea typeface="Calibri"/>
              <a:cs typeface="Calibri"/>
              <a:sym typeface="Calibri"/>
            </a:endParaRPr>
          </a:p>
        </p:txBody>
      </p:sp>
      <p:pic>
        <p:nvPicPr>
          <p:cNvPr id="77" name="Google Shape;77;p16"/>
          <p:cNvPicPr preferRelativeResize="0"/>
          <p:nvPr/>
        </p:nvPicPr>
        <p:blipFill>
          <a:blip r:embed="rId5">
            <a:alphaModFix/>
          </a:blip>
          <a:stretch>
            <a:fillRect/>
          </a:stretch>
        </p:blipFill>
        <p:spPr>
          <a:xfrm>
            <a:off x="101250" y="2231395"/>
            <a:ext cx="8839198" cy="465604"/>
          </a:xfrm>
          <a:prstGeom prst="rect">
            <a:avLst/>
          </a:prstGeom>
          <a:noFill/>
          <a:ln>
            <a:noFill/>
          </a:ln>
        </p:spPr>
      </p:pic>
      <p:sp>
        <p:nvSpPr>
          <p:cNvPr id="78" name="Google Shape;78;p16"/>
          <p:cNvSpPr/>
          <p:nvPr/>
        </p:nvSpPr>
        <p:spPr>
          <a:xfrm>
            <a:off x="6238525" y="2174020"/>
            <a:ext cx="996000" cy="669000"/>
          </a:xfrm>
          <a:prstGeom prst="ellipse">
            <a:avLst/>
          </a:prstGeom>
          <a:no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00FF00"/>
              </a:highlight>
            </a:endParaRPr>
          </a:p>
        </p:txBody>
      </p:sp>
      <p:pic>
        <p:nvPicPr>
          <p:cNvPr id="79" name="Google Shape;79;p16"/>
          <p:cNvPicPr preferRelativeResize="0"/>
          <p:nvPr/>
        </p:nvPicPr>
        <p:blipFill>
          <a:blip r:embed="rId6">
            <a:alphaModFix/>
          </a:blip>
          <a:stretch>
            <a:fillRect/>
          </a:stretch>
        </p:blipFill>
        <p:spPr>
          <a:xfrm>
            <a:off x="33431" y="3482570"/>
            <a:ext cx="8839199" cy="594295"/>
          </a:xfrm>
          <a:prstGeom prst="rect">
            <a:avLst/>
          </a:prstGeom>
          <a:noFill/>
          <a:ln>
            <a:noFill/>
          </a:ln>
        </p:spPr>
      </p:pic>
      <p:pic>
        <p:nvPicPr>
          <p:cNvPr id="80" name="Google Shape;80;p16"/>
          <p:cNvPicPr preferRelativeResize="0"/>
          <p:nvPr/>
        </p:nvPicPr>
        <p:blipFill rotWithShape="1">
          <a:blip r:embed="rId7">
            <a:alphaModFix/>
          </a:blip>
          <a:srcRect l="66448"/>
          <a:stretch/>
        </p:blipFill>
        <p:spPr>
          <a:xfrm>
            <a:off x="6209443" y="2942275"/>
            <a:ext cx="2768785" cy="623400"/>
          </a:xfrm>
          <a:prstGeom prst="rect">
            <a:avLst/>
          </a:prstGeom>
          <a:noFill/>
          <a:ln>
            <a:noFill/>
          </a:ln>
        </p:spPr>
      </p:pic>
      <p:pic>
        <p:nvPicPr>
          <p:cNvPr id="81" name="Google Shape;81;p16"/>
          <p:cNvPicPr preferRelativeResize="0"/>
          <p:nvPr/>
        </p:nvPicPr>
        <p:blipFill>
          <a:blip r:embed="rId8">
            <a:alphaModFix/>
          </a:blip>
          <a:stretch>
            <a:fillRect/>
          </a:stretch>
        </p:blipFill>
        <p:spPr>
          <a:xfrm>
            <a:off x="8536149" y="4941700"/>
            <a:ext cx="607850" cy="201800"/>
          </a:xfrm>
          <a:prstGeom prst="rect">
            <a:avLst/>
          </a:prstGeom>
          <a:noFill/>
          <a:ln>
            <a:noFill/>
          </a:ln>
        </p:spPr>
      </p:pic>
      <p:sp>
        <p:nvSpPr>
          <p:cNvPr id="82" name="Google Shape;82;p16"/>
          <p:cNvSpPr txBox="1">
            <a:spLocks noGrp="1"/>
          </p:cNvSpPr>
          <p:nvPr>
            <p:ph type="sldNum" idx="12"/>
          </p:nvPr>
        </p:nvSpPr>
        <p:spPr>
          <a:xfrm>
            <a:off x="6457950" y="4767266"/>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s"/>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8"/>
          <p:cNvSpPr txBox="1"/>
          <p:nvPr/>
        </p:nvSpPr>
        <p:spPr>
          <a:xfrm>
            <a:off x="255725" y="66950"/>
            <a:ext cx="2308800" cy="484800"/>
          </a:xfrm>
          <a:prstGeom prst="rect">
            <a:avLst/>
          </a:prstGeom>
          <a:noFill/>
          <a:ln>
            <a:noFill/>
          </a:ln>
        </p:spPr>
        <p:txBody>
          <a:bodyPr spcFirstLastPara="1" wrap="square" lIns="81000" tIns="34275" rIns="81000" bIns="34275" anchor="ctr" anchorCtr="0">
            <a:spAutoFit/>
          </a:bodyPr>
          <a:lstStyle/>
          <a:p>
            <a:pPr marL="0" marR="0" lvl="0" indent="0" algn="r" rtl="0">
              <a:lnSpc>
                <a:spcPct val="122500"/>
              </a:lnSpc>
              <a:spcBef>
                <a:spcPts val="0"/>
              </a:spcBef>
              <a:spcAft>
                <a:spcPts val="0"/>
              </a:spcAft>
              <a:buNone/>
            </a:pPr>
            <a:r>
              <a:rPr lang="es" sz="2700" b="1">
                <a:solidFill>
                  <a:srgbClr val="0D5486"/>
                </a:solidFill>
                <a:latin typeface="Calibri"/>
                <a:ea typeface="Calibri"/>
                <a:cs typeface="Calibri"/>
                <a:sym typeface="Calibri"/>
              </a:rPr>
              <a:t>Primer Análisis</a:t>
            </a:r>
            <a:endParaRPr sz="2700" b="1" i="0" u="none" strike="noStrike" cap="none">
              <a:solidFill>
                <a:srgbClr val="0D5486"/>
              </a:solidFill>
              <a:latin typeface="Calibri"/>
              <a:ea typeface="Calibri"/>
              <a:cs typeface="Calibri"/>
              <a:sym typeface="Calibri"/>
            </a:endParaRPr>
          </a:p>
        </p:txBody>
      </p:sp>
      <p:pic>
        <p:nvPicPr>
          <p:cNvPr id="121" name="Google Shape;121;p18"/>
          <p:cNvPicPr preferRelativeResize="0"/>
          <p:nvPr/>
        </p:nvPicPr>
        <p:blipFill>
          <a:blip r:embed="rId3">
            <a:alphaModFix/>
          </a:blip>
          <a:stretch>
            <a:fillRect/>
          </a:stretch>
        </p:blipFill>
        <p:spPr>
          <a:xfrm>
            <a:off x="708788" y="1163275"/>
            <a:ext cx="7726424" cy="2816950"/>
          </a:xfrm>
          <a:prstGeom prst="rect">
            <a:avLst/>
          </a:prstGeom>
          <a:noFill/>
          <a:ln>
            <a:noFill/>
          </a:ln>
        </p:spPr>
      </p:pic>
      <p:sp>
        <p:nvSpPr>
          <p:cNvPr id="122" name="Google Shape;122;p18"/>
          <p:cNvSpPr/>
          <p:nvPr/>
        </p:nvSpPr>
        <p:spPr>
          <a:xfrm>
            <a:off x="72700" y="1323325"/>
            <a:ext cx="559800" cy="2657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sz="1200"/>
              <a:t>4928 filas</a:t>
            </a:r>
            <a:endParaRPr sz="1200"/>
          </a:p>
        </p:txBody>
      </p:sp>
      <p:cxnSp>
        <p:nvCxnSpPr>
          <p:cNvPr id="123" name="Google Shape;123;p18"/>
          <p:cNvCxnSpPr>
            <a:endCxn id="122" idx="2"/>
          </p:cNvCxnSpPr>
          <p:nvPr/>
        </p:nvCxnSpPr>
        <p:spPr>
          <a:xfrm flipH="1">
            <a:off x="352600" y="2908525"/>
            <a:ext cx="3600" cy="1071900"/>
          </a:xfrm>
          <a:prstGeom prst="straightConnector1">
            <a:avLst/>
          </a:prstGeom>
          <a:noFill/>
          <a:ln w="9525" cap="flat" cmpd="sng">
            <a:solidFill>
              <a:schemeClr val="dk2"/>
            </a:solidFill>
            <a:prstDash val="solid"/>
            <a:round/>
            <a:headEnd type="none" w="med" len="med"/>
            <a:tailEnd type="triangle" w="med" len="med"/>
          </a:ln>
        </p:spPr>
      </p:cxnSp>
      <p:sp>
        <p:nvSpPr>
          <p:cNvPr id="124" name="Google Shape;124;p18"/>
          <p:cNvSpPr/>
          <p:nvPr/>
        </p:nvSpPr>
        <p:spPr>
          <a:xfrm>
            <a:off x="792550" y="654400"/>
            <a:ext cx="7598100" cy="429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t>68 columnas</a:t>
            </a:r>
            <a:endParaRPr/>
          </a:p>
        </p:txBody>
      </p:sp>
      <p:cxnSp>
        <p:nvCxnSpPr>
          <p:cNvPr id="125" name="Google Shape;125;p18"/>
          <p:cNvCxnSpPr/>
          <p:nvPr/>
        </p:nvCxnSpPr>
        <p:spPr>
          <a:xfrm>
            <a:off x="5242375" y="887050"/>
            <a:ext cx="2981100" cy="0"/>
          </a:xfrm>
          <a:prstGeom prst="straightConnector1">
            <a:avLst/>
          </a:prstGeom>
          <a:noFill/>
          <a:ln w="9525" cap="flat" cmpd="sng">
            <a:solidFill>
              <a:schemeClr val="dk2"/>
            </a:solidFill>
            <a:prstDash val="solid"/>
            <a:round/>
            <a:headEnd type="none" w="med" len="med"/>
            <a:tailEnd type="triangle" w="med" len="med"/>
          </a:ln>
        </p:spPr>
      </p:cxnSp>
      <p:sp>
        <p:nvSpPr>
          <p:cNvPr id="126" name="Google Shape;126;p18"/>
          <p:cNvSpPr txBox="1"/>
          <p:nvPr/>
        </p:nvSpPr>
        <p:spPr>
          <a:xfrm>
            <a:off x="3635575" y="4154625"/>
            <a:ext cx="1606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600" b="1">
                <a:solidFill>
                  <a:srgbClr val="0D5486"/>
                </a:solidFill>
                <a:latin typeface="Calibri"/>
                <a:ea typeface="Calibri"/>
                <a:cs typeface="Calibri"/>
                <a:sym typeface="Calibri"/>
              </a:rPr>
              <a:t>1 fila = 1 reserva</a:t>
            </a:r>
            <a:endParaRPr sz="300" b="1"/>
          </a:p>
        </p:txBody>
      </p:sp>
      <p:pic>
        <p:nvPicPr>
          <p:cNvPr id="127" name="Google Shape;127;p18"/>
          <p:cNvPicPr preferRelativeResize="0"/>
          <p:nvPr/>
        </p:nvPicPr>
        <p:blipFill>
          <a:blip r:embed="rId4">
            <a:alphaModFix/>
          </a:blip>
          <a:stretch>
            <a:fillRect/>
          </a:stretch>
        </p:blipFill>
        <p:spPr>
          <a:xfrm>
            <a:off x="8536149" y="4941700"/>
            <a:ext cx="607850" cy="201800"/>
          </a:xfrm>
          <a:prstGeom prst="rect">
            <a:avLst/>
          </a:prstGeom>
          <a:noFill/>
          <a:ln>
            <a:noFill/>
          </a:ln>
        </p:spPr>
      </p:pic>
      <p:sp>
        <p:nvSpPr>
          <p:cNvPr id="128" name="Google Shape;128;p18"/>
          <p:cNvSpPr txBox="1">
            <a:spLocks noGrp="1"/>
          </p:cNvSpPr>
          <p:nvPr>
            <p:ph type="sldNum" idx="12"/>
          </p:nvPr>
        </p:nvSpPr>
        <p:spPr>
          <a:xfrm>
            <a:off x="6457950" y="4767266"/>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s"/>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0"/>
          <p:cNvSpPr txBox="1"/>
          <p:nvPr/>
        </p:nvSpPr>
        <p:spPr>
          <a:xfrm>
            <a:off x="255725" y="66950"/>
            <a:ext cx="4455900" cy="484800"/>
          </a:xfrm>
          <a:prstGeom prst="rect">
            <a:avLst/>
          </a:prstGeom>
          <a:noFill/>
          <a:ln>
            <a:noFill/>
          </a:ln>
        </p:spPr>
        <p:txBody>
          <a:bodyPr spcFirstLastPara="1" wrap="square" lIns="81000" tIns="34275" rIns="81000" bIns="34275" anchor="ctr" anchorCtr="0">
            <a:spAutoFit/>
          </a:bodyPr>
          <a:lstStyle/>
          <a:p>
            <a:pPr marL="0" marR="0" lvl="0" indent="0" algn="l" rtl="0">
              <a:lnSpc>
                <a:spcPct val="122500"/>
              </a:lnSpc>
              <a:spcBef>
                <a:spcPts val="0"/>
              </a:spcBef>
              <a:spcAft>
                <a:spcPts val="0"/>
              </a:spcAft>
              <a:buNone/>
            </a:pPr>
            <a:r>
              <a:rPr lang="es" sz="2700" b="1">
                <a:solidFill>
                  <a:srgbClr val="0D5486"/>
                </a:solidFill>
                <a:latin typeface="Calibri"/>
                <a:ea typeface="Calibri"/>
                <a:cs typeface="Calibri"/>
                <a:sym typeface="Calibri"/>
              </a:rPr>
              <a:t>Variables categóricas</a:t>
            </a:r>
            <a:endParaRPr sz="2700" b="1" i="0" u="none" strike="noStrike" cap="none">
              <a:solidFill>
                <a:srgbClr val="0D5486"/>
              </a:solidFill>
              <a:latin typeface="Calibri"/>
              <a:ea typeface="Calibri"/>
              <a:cs typeface="Calibri"/>
              <a:sym typeface="Calibri"/>
            </a:endParaRPr>
          </a:p>
        </p:txBody>
      </p:sp>
      <p:sp>
        <p:nvSpPr>
          <p:cNvPr id="147" name="Google Shape;147;p20"/>
          <p:cNvSpPr txBox="1"/>
          <p:nvPr/>
        </p:nvSpPr>
        <p:spPr>
          <a:xfrm>
            <a:off x="407175" y="647125"/>
            <a:ext cx="725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a:solidFill>
                <a:srgbClr val="0D5486"/>
              </a:solidFill>
              <a:latin typeface="Calibri"/>
              <a:ea typeface="Calibri"/>
              <a:cs typeface="Calibri"/>
              <a:sym typeface="Calibri"/>
            </a:endParaRPr>
          </a:p>
        </p:txBody>
      </p:sp>
      <p:sp>
        <p:nvSpPr>
          <p:cNvPr id="148" name="Google Shape;148;p20"/>
          <p:cNvSpPr txBox="1"/>
          <p:nvPr/>
        </p:nvSpPr>
        <p:spPr>
          <a:xfrm>
            <a:off x="429000" y="639850"/>
            <a:ext cx="7081800" cy="4444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s"/>
              <a:t>23 de las 68 columnas tienen al menos un valor faltante</a:t>
            </a:r>
            <a:endParaRPr/>
          </a:p>
          <a:p>
            <a:pPr marL="457200" lvl="0" indent="-317500" algn="l" rtl="0">
              <a:spcBef>
                <a:spcPts val="0"/>
              </a:spcBef>
              <a:spcAft>
                <a:spcPts val="0"/>
              </a:spcAft>
              <a:buSzPts val="1400"/>
              <a:buChar char="➔"/>
            </a:pPr>
            <a:r>
              <a:rPr lang="es"/>
              <a:t>Columnas eliminadas: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914400" lvl="1" indent="-317500" algn="l" rtl="0">
              <a:spcBef>
                <a:spcPts val="0"/>
              </a:spcBef>
              <a:spcAft>
                <a:spcPts val="0"/>
              </a:spcAft>
              <a:buSzPts val="1400"/>
              <a:buChar char="◆"/>
            </a:pPr>
            <a:r>
              <a:rPr lang="es"/>
              <a:t>id</a:t>
            </a:r>
            <a:endParaRPr/>
          </a:p>
          <a:p>
            <a:pPr marL="914400" lvl="1" indent="-317500" algn="l" rtl="0">
              <a:spcBef>
                <a:spcPts val="0"/>
              </a:spcBef>
              <a:spcAft>
                <a:spcPts val="0"/>
              </a:spcAft>
              <a:buSzPts val="1400"/>
              <a:buChar char="◆"/>
            </a:pPr>
            <a:r>
              <a:rPr lang="es"/>
              <a:t>host_id</a:t>
            </a:r>
            <a:endParaRPr/>
          </a:p>
          <a:p>
            <a:pPr marL="914400" lvl="1" indent="-317500" algn="l" rtl="0">
              <a:spcBef>
                <a:spcPts val="0"/>
              </a:spcBef>
              <a:spcAft>
                <a:spcPts val="0"/>
              </a:spcAft>
              <a:buSzPts val="1400"/>
              <a:buChar char="◆"/>
            </a:pPr>
            <a:r>
              <a:rPr lang="es"/>
              <a:t>host_name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914400" lvl="1" indent="-317500" algn="l" rtl="0">
              <a:spcBef>
                <a:spcPts val="0"/>
              </a:spcBef>
              <a:spcAft>
                <a:spcPts val="0"/>
              </a:spcAft>
              <a:buSzPts val="1400"/>
              <a:buChar char="◆"/>
            </a:pPr>
            <a:r>
              <a:rPr lang="es"/>
              <a:t>neighbouhood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914400" lvl="1" indent="-317500" algn="l" rtl="0">
              <a:spcBef>
                <a:spcPts val="0"/>
              </a:spcBef>
              <a:spcAft>
                <a:spcPts val="0"/>
              </a:spcAft>
              <a:buSzPts val="1400"/>
              <a:buChar char="◆"/>
            </a:pPr>
            <a:r>
              <a:rPr lang="es"/>
              <a:t>neighbourhood_group_cleansed</a:t>
            </a:r>
            <a:endParaRPr/>
          </a:p>
          <a:p>
            <a:pPr marL="914400" lvl="1" indent="-317500" algn="l" rtl="0">
              <a:spcBef>
                <a:spcPts val="0"/>
              </a:spcBef>
              <a:spcAft>
                <a:spcPts val="0"/>
              </a:spcAft>
              <a:buSzPts val="1400"/>
              <a:buChar char="◆"/>
            </a:pPr>
            <a:r>
              <a:rPr lang="es"/>
              <a:t>bathrooms</a:t>
            </a:r>
            <a:endParaRPr/>
          </a:p>
          <a:p>
            <a:pPr marL="914400" lvl="1" indent="-317500" algn="l" rtl="0">
              <a:spcBef>
                <a:spcPts val="0"/>
              </a:spcBef>
              <a:spcAft>
                <a:spcPts val="0"/>
              </a:spcAft>
              <a:buSzPts val="1400"/>
              <a:buChar char="◆"/>
            </a:pPr>
            <a:r>
              <a:rPr lang="es"/>
              <a:t>calendar_updated</a:t>
            </a:r>
            <a:endParaRPr/>
          </a:p>
          <a:p>
            <a:pPr marL="0" lvl="0" indent="0" algn="l" rtl="0">
              <a:lnSpc>
                <a:spcPct val="135714"/>
              </a:lnSpc>
              <a:spcBef>
                <a:spcPts val="0"/>
              </a:spcBef>
              <a:spcAft>
                <a:spcPts val="0"/>
              </a:spcAft>
              <a:buNone/>
            </a:pPr>
            <a:endParaRPr sz="1050">
              <a:solidFill>
                <a:srgbClr val="CE9178"/>
              </a:solidFill>
              <a:highlight>
                <a:srgbClr val="1E1E1E"/>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1050">
              <a:solidFill>
                <a:srgbClr val="CE9178"/>
              </a:solidFill>
              <a:highlight>
                <a:srgbClr val="1E1E1E"/>
              </a:highlight>
              <a:latin typeface="Courier New"/>
              <a:ea typeface="Courier New"/>
              <a:cs typeface="Courier New"/>
              <a:sym typeface="Courier New"/>
            </a:endParaRPr>
          </a:p>
        </p:txBody>
      </p:sp>
      <p:sp>
        <p:nvSpPr>
          <p:cNvPr id="149" name="Google Shape;149;p20"/>
          <p:cNvSpPr/>
          <p:nvPr/>
        </p:nvSpPr>
        <p:spPr>
          <a:xfrm>
            <a:off x="2770250" y="1439650"/>
            <a:ext cx="291000" cy="8652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 name="Google Shape;150;p20"/>
          <p:cNvPicPr preferRelativeResize="0"/>
          <p:nvPr/>
        </p:nvPicPr>
        <p:blipFill>
          <a:blip r:embed="rId3">
            <a:alphaModFix/>
          </a:blip>
          <a:stretch>
            <a:fillRect/>
          </a:stretch>
        </p:blipFill>
        <p:spPr>
          <a:xfrm>
            <a:off x="3414884" y="993775"/>
            <a:ext cx="2314251" cy="1341000"/>
          </a:xfrm>
          <a:prstGeom prst="rect">
            <a:avLst/>
          </a:prstGeom>
          <a:noFill/>
          <a:ln>
            <a:noFill/>
          </a:ln>
        </p:spPr>
      </p:pic>
      <p:pic>
        <p:nvPicPr>
          <p:cNvPr id="151" name="Google Shape;151;p20"/>
          <p:cNvPicPr preferRelativeResize="0"/>
          <p:nvPr/>
        </p:nvPicPr>
        <p:blipFill>
          <a:blip r:embed="rId4">
            <a:alphaModFix/>
          </a:blip>
          <a:stretch>
            <a:fillRect/>
          </a:stretch>
        </p:blipFill>
        <p:spPr>
          <a:xfrm>
            <a:off x="3432028" y="2377625"/>
            <a:ext cx="2154299" cy="1315925"/>
          </a:xfrm>
          <a:prstGeom prst="rect">
            <a:avLst/>
          </a:prstGeom>
          <a:noFill/>
          <a:ln>
            <a:noFill/>
          </a:ln>
        </p:spPr>
      </p:pic>
      <p:pic>
        <p:nvPicPr>
          <p:cNvPr id="152" name="Google Shape;152;p20"/>
          <p:cNvPicPr preferRelativeResize="0"/>
          <p:nvPr/>
        </p:nvPicPr>
        <p:blipFill>
          <a:blip r:embed="rId5">
            <a:alphaModFix/>
          </a:blip>
          <a:stretch>
            <a:fillRect/>
          </a:stretch>
        </p:blipFill>
        <p:spPr>
          <a:xfrm>
            <a:off x="4459464" y="3830925"/>
            <a:ext cx="2448161" cy="1157825"/>
          </a:xfrm>
          <a:prstGeom prst="rect">
            <a:avLst/>
          </a:prstGeom>
          <a:noFill/>
          <a:ln>
            <a:noFill/>
          </a:ln>
        </p:spPr>
      </p:pic>
      <p:sp>
        <p:nvSpPr>
          <p:cNvPr id="153" name="Google Shape;153;p20"/>
          <p:cNvSpPr/>
          <p:nvPr/>
        </p:nvSpPr>
        <p:spPr>
          <a:xfrm>
            <a:off x="2864475" y="2523037"/>
            <a:ext cx="291000" cy="10251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0"/>
          <p:cNvSpPr/>
          <p:nvPr/>
        </p:nvSpPr>
        <p:spPr>
          <a:xfrm>
            <a:off x="4071150" y="3933312"/>
            <a:ext cx="291000" cy="10251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5" name="Google Shape;155;p20"/>
          <p:cNvPicPr preferRelativeResize="0"/>
          <p:nvPr/>
        </p:nvPicPr>
        <p:blipFill>
          <a:blip r:embed="rId6">
            <a:alphaModFix/>
          </a:blip>
          <a:stretch>
            <a:fillRect/>
          </a:stretch>
        </p:blipFill>
        <p:spPr>
          <a:xfrm>
            <a:off x="8536149" y="4941700"/>
            <a:ext cx="607850" cy="201800"/>
          </a:xfrm>
          <a:prstGeom prst="rect">
            <a:avLst/>
          </a:prstGeom>
          <a:noFill/>
          <a:ln>
            <a:noFill/>
          </a:ln>
        </p:spPr>
      </p:pic>
      <p:sp>
        <p:nvSpPr>
          <p:cNvPr id="156" name="Google Shape;156;p20"/>
          <p:cNvSpPr txBox="1">
            <a:spLocks noGrp="1"/>
          </p:cNvSpPr>
          <p:nvPr>
            <p:ph type="sldNum" idx="12"/>
          </p:nvPr>
        </p:nvSpPr>
        <p:spPr>
          <a:xfrm>
            <a:off x="6457950" y="4767266"/>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1"/>
          <p:cNvSpPr txBox="1"/>
          <p:nvPr/>
        </p:nvSpPr>
        <p:spPr>
          <a:xfrm>
            <a:off x="248375" y="19222"/>
            <a:ext cx="3597004" cy="580257"/>
          </a:xfrm>
          <a:prstGeom prst="rect">
            <a:avLst/>
          </a:prstGeom>
          <a:noFill/>
          <a:ln>
            <a:noFill/>
          </a:ln>
        </p:spPr>
        <p:txBody>
          <a:bodyPr spcFirstLastPara="1" wrap="square" lIns="81000" tIns="34275" rIns="81000" bIns="34275" anchor="ctr" anchorCtr="0">
            <a:spAutoFit/>
          </a:bodyPr>
          <a:lstStyle/>
          <a:p>
            <a:pPr marL="0" marR="0" lvl="0" indent="0" algn="r" rtl="0">
              <a:lnSpc>
                <a:spcPct val="122500"/>
              </a:lnSpc>
              <a:spcBef>
                <a:spcPts val="0"/>
              </a:spcBef>
              <a:spcAft>
                <a:spcPts val="0"/>
              </a:spcAft>
              <a:buNone/>
            </a:pPr>
            <a:r>
              <a:rPr lang="es" sz="2700" b="1" dirty="0">
                <a:solidFill>
                  <a:srgbClr val="0D5486"/>
                </a:solidFill>
                <a:latin typeface="Calibri"/>
                <a:ea typeface="Calibri"/>
                <a:cs typeface="Calibri"/>
                <a:sym typeface="Calibri"/>
              </a:rPr>
              <a:t>Variables categóricas</a:t>
            </a:r>
            <a:endParaRPr sz="2700" b="1" i="0" u="none" strike="noStrike" cap="none" dirty="0">
              <a:solidFill>
                <a:srgbClr val="0D5486"/>
              </a:solidFill>
              <a:latin typeface="Calibri"/>
              <a:ea typeface="Calibri"/>
              <a:cs typeface="Calibri"/>
              <a:sym typeface="Calibri"/>
            </a:endParaRPr>
          </a:p>
        </p:txBody>
      </p:sp>
      <p:sp>
        <p:nvSpPr>
          <p:cNvPr id="163" name="Google Shape;163;p21"/>
          <p:cNvSpPr txBox="1"/>
          <p:nvPr/>
        </p:nvSpPr>
        <p:spPr>
          <a:xfrm>
            <a:off x="487150" y="618025"/>
            <a:ext cx="7140000" cy="1708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700">
                <a:solidFill>
                  <a:srgbClr val="0D5486"/>
                </a:solidFill>
                <a:latin typeface="Calibri"/>
                <a:ea typeface="Calibri"/>
                <a:cs typeface="Calibri"/>
                <a:sym typeface="Calibri"/>
              </a:rPr>
              <a:t>1. Variables modificadas por un LabelEncoder()</a:t>
            </a:r>
            <a:endParaRPr sz="1700">
              <a:solidFill>
                <a:srgbClr val="0D5486"/>
              </a:solidFill>
              <a:latin typeface="Calibri"/>
              <a:ea typeface="Calibri"/>
              <a:cs typeface="Calibri"/>
              <a:sym typeface="Calibri"/>
            </a:endParaRPr>
          </a:p>
          <a:p>
            <a:pPr marL="0" lvl="0" indent="0" algn="l" rtl="0">
              <a:spcBef>
                <a:spcPts val="0"/>
              </a:spcBef>
              <a:spcAft>
                <a:spcPts val="0"/>
              </a:spcAft>
              <a:buNone/>
            </a:pPr>
            <a:endParaRPr sz="1700">
              <a:solidFill>
                <a:srgbClr val="0D5486"/>
              </a:solidFill>
              <a:latin typeface="Calibri"/>
              <a:ea typeface="Calibri"/>
              <a:cs typeface="Calibri"/>
              <a:sym typeface="Calibri"/>
            </a:endParaRPr>
          </a:p>
          <a:p>
            <a:pPr marL="0" lvl="0" indent="0" algn="l" rtl="0">
              <a:spcBef>
                <a:spcPts val="0"/>
              </a:spcBef>
              <a:spcAft>
                <a:spcPts val="0"/>
              </a:spcAft>
              <a:buNone/>
            </a:pPr>
            <a:r>
              <a:rPr lang="es" b="1">
                <a:solidFill>
                  <a:srgbClr val="0D5486"/>
                </a:solidFill>
                <a:latin typeface="Calibri"/>
                <a:ea typeface="Calibri"/>
                <a:cs typeface="Calibri"/>
                <a:sym typeface="Calibri"/>
              </a:rPr>
              <a:t>LabelEncoder</a:t>
            </a:r>
            <a:r>
              <a:rPr lang="es">
                <a:solidFill>
                  <a:srgbClr val="0D5486"/>
                </a:solidFill>
                <a:latin typeface="Calibri"/>
                <a:ea typeface="Calibri"/>
                <a:cs typeface="Calibri"/>
                <a:sym typeface="Calibri"/>
              </a:rPr>
              <a:t>: se asigna un número entero a cada categoría única</a:t>
            </a:r>
            <a:endParaRPr>
              <a:solidFill>
                <a:srgbClr val="0D5486"/>
              </a:solidFill>
              <a:latin typeface="Calibri"/>
              <a:ea typeface="Calibri"/>
              <a:cs typeface="Calibri"/>
              <a:sym typeface="Calibri"/>
            </a:endParaRPr>
          </a:p>
          <a:p>
            <a:pPr marL="0" lvl="0" indent="0" algn="l" rtl="0">
              <a:spcBef>
                <a:spcPts val="0"/>
              </a:spcBef>
              <a:spcAft>
                <a:spcPts val="0"/>
              </a:spcAft>
              <a:buNone/>
            </a:pPr>
            <a:endParaRPr sz="1700">
              <a:solidFill>
                <a:srgbClr val="0D5486"/>
              </a:solidFill>
              <a:latin typeface="Calibri"/>
              <a:ea typeface="Calibri"/>
              <a:cs typeface="Calibri"/>
              <a:sym typeface="Calibri"/>
            </a:endParaRPr>
          </a:p>
          <a:p>
            <a:pPr marL="0" lvl="0" indent="0" algn="l" rtl="0">
              <a:spcBef>
                <a:spcPts val="0"/>
              </a:spcBef>
              <a:spcAft>
                <a:spcPts val="0"/>
              </a:spcAft>
              <a:buNone/>
            </a:pPr>
            <a:endParaRPr sz="1700">
              <a:solidFill>
                <a:srgbClr val="0D5486"/>
              </a:solidFill>
              <a:latin typeface="Calibri"/>
              <a:ea typeface="Calibri"/>
              <a:cs typeface="Calibri"/>
              <a:sym typeface="Calibri"/>
            </a:endParaRPr>
          </a:p>
          <a:p>
            <a:pPr marL="0" lvl="0" indent="0" algn="l" rtl="0">
              <a:spcBef>
                <a:spcPts val="0"/>
              </a:spcBef>
              <a:spcAft>
                <a:spcPts val="0"/>
              </a:spcAft>
              <a:buNone/>
            </a:pPr>
            <a:endParaRPr sz="1700">
              <a:solidFill>
                <a:srgbClr val="0D5486"/>
              </a:solidFill>
              <a:latin typeface="Calibri"/>
              <a:ea typeface="Calibri"/>
              <a:cs typeface="Calibri"/>
              <a:sym typeface="Calibri"/>
            </a:endParaRPr>
          </a:p>
        </p:txBody>
      </p:sp>
      <p:pic>
        <p:nvPicPr>
          <p:cNvPr id="164" name="Google Shape;164;p21"/>
          <p:cNvPicPr preferRelativeResize="0"/>
          <p:nvPr/>
        </p:nvPicPr>
        <p:blipFill>
          <a:blip r:embed="rId3">
            <a:alphaModFix/>
          </a:blip>
          <a:stretch>
            <a:fillRect/>
          </a:stretch>
        </p:blipFill>
        <p:spPr>
          <a:xfrm>
            <a:off x="341450" y="1577350"/>
            <a:ext cx="2724701" cy="1738224"/>
          </a:xfrm>
          <a:prstGeom prst="rect">
            <a:avLst/>
          </a:prstGeom>
          <a:noFill/>
          <a:ln>
            <a:noFill/>
          </a:ln>
        </p:spPr>
      </p:pic>
      <p:pic>
        <p:nvPicPr>
          <p:cNvPr id="165" name="Google Shape;165;p21"/>
          <p:cNvPicPr preferRelativeResize="0"/>
          <p:nvPr/>
        </p:nvPicPr>
        <p:blipFill>
          <a:blip r:embed="rId4">
            <a:alphaModFix/>
          </a:blip>
          <a:stretch>
            <a:fillRect/>
          </a:stretch>
        </p:blipFill>
        <p:spPr>
          <a:xfrm>
            <a:off x="4961675" y="1577350"/>
            <a:ext cx="2587976" cy="1650999"/>
          </a:xfrm>
          <a:prstGeom prst="rect">
            <a:avLst/>
          </a:prstGeom>
          <a:noFill/>
          <a:ln>
            <a:noFill/>
          </a:ln>
        </p:spPr>
      </p:pic>
      <p:cxnSp>
        <p:nvCxnSpPr>
          <p:cNvPr id="166" name="Google Shape;166;p21"/>
          <p:cNvCxnSpPr>
            <a:stCxn id="164" idx="3"/>
          </p:cNvCxnSpPr>
          <p:nvPr/>
        </p:nvCxnSpPr>
        <p:spPr>
          <a:xfrm>
            <a:off x="3066151" y="2446462"/>
            <a:ext cx="1827300" cy="3900"/>
          </a:xfrm>
          <a:prstGeom prst="straightConnector1">
            <a:avLst/>
          </a:prstGeom>
          <a:noFill/>
          <a:ln w="9525" cap="flat" cmpd="sng">
            <a:solidFill>
              <a:schemeClr val="dk2"/>
            </a:solidFill>
            <a:prstDash val="solid"/>
            <a:round/>
            <a:headEnd type="none" w="med" len="med"/>
            <a:tailEnd type="triangle" w="med" len="med"/>
          </a:ln>
        </p:spPr>
      </p:cxnSp>
      <p:pic>
        <p:nvPicPr>
          <p:cNvPr id="167" name="Google Shape;167;p21"/>
          <p:cNvPicPr preferRelativeResize="0"/>
          <p:nvPr/>
        </p:nvPicPr>
        <p:blipFill>
          <a:blip r:embed="rId5">
            <a:alphaModFix/>
          </a:blip>
          <a:stretch>
            <a:fillRect/>
          </a:stretch>
        </p:blipFill>
        <p:spPr>
          <a:xfrm>
            <a:off x="487151" y="3409824"/>
            <a:ext cx="2524255" cy="1610351"/>
          </a:xfrm>
          <a:prstGeom prst="rect">
            <a:avLst/>
          </a:prstGeom>
          <a:noFill/>
          <a:ln>
            <a:noFill/>
          </a:ln>
        </p:spPr>
      </p:pic>
      <p:pic>
        <p:nvPicPr>
          <p:cNvPr id="168" name="Google Shape;168;p21"/>
          <p:cNvPicPr preferRelativeResize="0"/>
          <p:nvPr/>
        </p:nvPicPr>
        <p:blipFill>
          <a:blip r:embed="rId6">
            <a:alphaModFix/>
          </a:blip>
          <a:stretch>
            <a:fillRect/>
          </a:stretch>
        </p:blipFill>
        <p:spPr>
          <a:xfrm>
            <a:off x="5058101" y="3366199"/>
            <a:ext cx="2524255" cy="1610351"/>
          </a:xfrm>
          <a:prstGeom prst="rect">
            <a:avLst/>
          </a:prstGeom>
          <a:noFill/>
          <a:ln>
            <a:noFill/>
          </a:ln>
        </p:spPr>
      </p:pic>
      <p:cxnSp>
        <p:nvCxnSpPr>
          <p:cNvPr id="169" name="Google Shape;169;p21"/>
          <p:cNvCxnSpPr/>
          <p:nvPr/>
        </p:nvCxnSpPr>
        <p:spPr>
          <a:xfrm>
            <a:off x="2978626" y="4125762"/>
            <a:ext cx="1827300" cy="3900"/>
          </a:xfrm>
          <a:prstGeom prst="straightConnector1">
            <a:avLst/>
          </a:prstGeom>
          <a:noFill/>
          <a:ln w="9525" cap="flat" cmpd="sng">
            <a:solidFill>
              <a:schemeClr val="dk2"/>
            </a:solidFill>
            <a:prstDash val="solid"/>
            <a:round/>
            <a:headEnd type="none" w="med" len="med"/>
            <a:tailEnd type="triangle" w="med" len="med"/>
          </a:ln>
        </p:spPr>
      </p:cxnSp>
      <p:pic>
        <p:nvPicPr>
          <p:cNvPr id="170" name="Google Shape;170;p21"/>
          <p:cNvPicPr preferRelativeResize="0"/>
          <p:nvPr/>
        </p:nvPicPr>
        <p:blipFill>
          <a:blip r:embed="rId7">
            <a:alphaModFix/>
          </a:blip>
          <a:stretch>
            <a:fillRect/>
          </a:stretch>
        </p:blipFill>
        <p:spPr>
          <a:xfrm>
            <a:off x="8536149" y="4941700"/>
            <a:ext cx="607850" cy="201800"/>
          </a:xfrm>
          <a:prstGeom prst="rect">
            <a:avLst/>
          </a:prstGeom>
          <a:noFill/>
          <a:ln>
            <a:noFill/>
          </a:ln>
        </p:spPr>
      </p:pic>
      <p:sp>
        <p:nvSpPr>
          <p:cNvPr id="171" name="Google Shape;171;p21"/>
          <p:cNvSpPr txBox="1">
            <a:spLocks noGrp="1"/>
          </p:cNvSpPr>
          <p:nvPr>
            <p:ph type="sldNum" idx="12"/>
          </p:nvPr>
        </p:nvSpPr>
        <p:spPr>
          <a:xfrm>
            <a:off x="6457950" y="4767266"/>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s"/>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2"/>
          <p:cNvSpPr txBox="1"/>
          <p:nvPr/>
        </p:nvSpPr>
        <p:spPr>
          <a:xfrm>
            <a:off x="248375" y="19222"/>
            <a:ext cx="3311254" cy="580257"/>
          </a:xfrm>
          <a:prstGeom prst="rect">
            <a:avLst/>
          </a:prstGeom>
          <a:noFill/>
          <a:ln>
            <a:noFill/>
          </a:ln>
        </p:spPr>
        <p:txBody>
          <a:bodyPr spcFirstLastPara="1" wrap="square" lIns="81000" tIns="34275" rIns="81000" bIns="34275" anchor="ctr" anchorCtr="0">
            <a:spAutoFit/>
          </a:bodyPr>
          <a:lstStyle/>
          <a:p>
            <a:pPr marL="0" marR="0" lvl="0" indent="0" algn="r" rtl="0">
              <a:lnSpc>
                <a:spcPct val="122500"/>
              </a:lnSpc>
              <a:spcBef>
                <a:spcPts val="0"/>
              </a:spcBef>
              <a:spcAft>
                <a:spcPts val="0"/>
              </a:spcAft>
              <a:buNone/>
            </a:pPr>
            <a:r>
              <a:rPr lang="es" sz="2700" b="1" dirty="0">
                <a:solidFill>
                  <a:srgbClr val="0D5486"/>
                </a:solidFill>
                <a:latin typeface="Calibri"/>
                <a:ea typeface="Calibri"/>
                <a:cs typeface="Calibri"/>
                <a:sym typeface="Calibri"/>
              </a:rPr>
              <a:t>Variables categóricas</a:t>
            </a:r>
            <a:endParaRPr sz="2700" b="1" i="0" u="none" strike="noStrike" cap="none" dirty="0">
              <a:solidFill>
                <a:srgbClr val="0D5486"/>
              </a:solidFill>
              <a:latin typeface="Calibri"/>
              <a:ea typeface="Calibri"/>
              <a:cs typeface="Calibri"/>
              <a:sym typeface="Calibri"/>
            </a:endParaRPr>
          </a:p>
        </p:txBody>
      </p:sp>
      <p:sp>
        <p:nvSpPr>
          <p:cNvPr id="178" name="Google Shape;178;p22"/>
          <p:cNvSpPr txBox="1"/>
          <p:nvPr/>
        </p:nvSpPr>
        <p:spPr>
          <a:xfrm>
            <a:off x="487150" y="618025"/>
            <a:ext cx="7140000" cy="96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700">
                <a:solidFill>
                  <a:srgbClr val="0D5486"/>
                </a:solidFill>
                <a:latin typeface="Calibri"/>
                <a:ea typeface="Calibri"/>
                <a:cs typeface="Calibri"/>
                <a:sym typeface="Calibri"/>
              </a:rPr>
              <a:t>2. Variables true/false</a:t>
            </a:r>
            <a:endParaRPr sz="1700">
              <a:solidFill>
                <a:srgbClr val="0D5486"/>
              </a:solidFill>
              <a:latin typeface="Calibri"/>
              <a:ea typeface="Calibri"/>
              <a:cs typeface="Calibri"/>
              <a:sym typeface="Calibri"/>
            </a:endParaRPr>
          </a:p>
          <a:p>
            <a:pPr marL="0" lvl="0" indent="0" algn="l" rtl="0">
              <a:spcBef>
                <a:spcPts val="0"/>
              </a:spcBef>
              <a:spcAft>
                <a:spcPts val="0"/>
              </a:spcAft>
              <a:buNone/>
            </a:pPr>
            <a:endParaRPr sz="1700">
              <a:solidFill>
                <a:srgbClr val="0D5486"/>
              </a:solidFill>
              <a:latin typeface="Calibri"/>
              <a:ea typeface="Calibri"/>
              <a:cs typeface="Calibri"/>
              <a:sym typeface="Calibri"/>
            </a:endParaRPr>
          </a:p>
          <a:p>
            <a:pPr marL="0" lvl="0" indent="0" algn="l" rtl="0">
              <a:spcBef>
                <a:spcPts val="0"/>
              </a:spcBef>
              <a:spcAft>
                <a:spcPts val="0"/>
              </a:spcAft>
              <a:buNone/>
            </a:pPr>
            <a:endParaRPr sz="1700">
              <a:solidFill>
                <a:srgbClr val="0D5486"/>
              </a:solidFill>
              <a:latin typeface="Calibri"/>
              <a:ea typeface="Calibri"/>
              <a:cs typeface="Calibri"/>
              <a:sym typeface="Calibri"/>
            </a:endParaRPr>
          </a:p>
        </p:txBody>
      </p:sp>
      <p:cxnSp>
        <p:nvCxnSpPr>
          <p:cNvPr id="179" name="Google Shape;179;p22"/>
          <p:cNvCxnSpPr/>
          <p:nvPr/>
        </p:nvCxnSpPr>
        <p:spPr>
          <a:xfrm>
            <a:off x="2991851" y="2068362"/>
            <a:ext cx="1827300" cy="3900"/>
          </a:xfrm>
          <a:prstGeom prst="straightConnector1">
            <a:avLst/>
          </a:prstGeom>
          <a:noFill/>
          <a:ln w="9525" cap="flat" cmpd="sng">
            <a:solidFill>
              <a:schemeClr val="dk2"/>
            </a:solidFill>
            <a:prstDash val="solid"/>
            <a:round/>
            <a:headEnd type="none" w="med" len="med"/>
            <a:tailEnd type="triangle" w="med" len="med"/>
          </a:ln>
        </p:spPr>
      </p:cxnSp>
      <p:pic>
        <p:nvPicPr>
          <p:cNvPr id="180" name="Google Shape;180;p22"/>
          <p:cNvPicPr preferRelativeResize="0"/>
          <p:nvPr/>
        </p:nvPicPr>
        <p:blipFill>
          <a:blip r:embed="rId3">
            <a:alphaModFix/>
          </a:blip>
          <a:stretch>
            <a:fillRect/>
          </a:stretch>
        </p:blipFill>
        <p:spPr>
          <a:xfrm>
            <a:off x="43425" y="1085625"/>
            <a:ext cx="2948425" cy="1880950"/>
          </a:xfrm>
          <a:prstGeom prst="rect">
            <a:avLst/>
          </a:prstGeom>
          <a:noFill/>
          <a:ln>
            <a:noFill/>
          </a:ln>
        </p:spPr>
      </p:pic>
      <p:pic>
        <p:nvPicPr>
          <p:cNvPr id="181" name="Google Shape;181;p22"/>
          <p:cNvPicPr preferRelativeResize="0"/>
          <p:nvPr/>
        </p:nvPicPr>
        <p:blipFill>
          <a:blip r:embed="rId4">
            <a:alphaModFix/>
          </a:blip>
          <a:stretch>
            <a:fillRect/>
          </a:stretch>
        </p:blipFill>
        <p:spPr>
          <a:xfrm>
            <a:off x="5172850" y="741627"/>
            <a:ext cx="3579176" cy="2283350"/>
          </a:xfrm>
          <a:prstGeom prst="rect">
            <a:avLst/>
          </a:prstGeom>
          <a:noFill/>
          <a:ln>
            <a:noFill/>
          </a:ln>
        </p:spPr>
      </p:pic>
      <p:sp>
        <p:nvSpPr>
          <p:cNvPr id="182" name="Google Shape;182;p22"/>
          <p:cNvSpPr txBox="1"/>
          <p:nvPr/>
        </p:nvSpPr>
        <p:spPr>
          <a:xfrm>
            <a:off x="202550" y="2883375"/>
            <a:ext cx="3000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700">
                <a:solidFill>
                  <a:srgbClr val="0D5486"/>
                </a:solidFill>
                <a:latin typeface="Calibri"/>
                <a:ea typeface="Calibri"/>
                <a:cs typeface="Calibri"/>
                <a:sym typeface="Calibri"/>
              </a:rPr>
              <a:t>3. Longitud de listas</a:t>
            </a:r>
            <a:endParaRPr/>
          </a:p>
        </p:txBody>
      </p:sp>
      <p:pic>
        <p:nvPicPr>
          <p:cNvPr id="183" name="Google Shape;183;p22"/>
          <p:cNvPicPr preferRelativeResize="0"/>
          <p:nvPr/>
        </p:nvPicPr>
        <p:blipFill>
          <a:blip r:embed="rId5">
            <a:alphaModFix/>
          </a:blip>
          <a:stretch>
            <a:fillRect/>
          </a:stretch>
        </p:blipFill>
        <p:spPr>
          <a:xfrm>
            <a:off x="248375" y="3227952"/>
            <a:ext cx="3426982" cy="1813723"/>
          </a:xfrm>
          <a:prstGeom prst="rect">
            <a:avLst/>
          </a:prstGeom>
          <a:noFill/>
          <a:ln>
            <a:noFill/>
          </a:ln>
        </p:spPr>
      </p:pic>
      <p:pic>
        <p:nvPicPr>
          <p:cNvPr id="184" name="Google Shape;184;p22"/>
          <p:cNvPicPr preferRelativeResize="0"/>
          <p:nvPr/>
        </p:nvPicPr>
        <p:blipFill>
          <a:blip r:embed="rId6">
            <a:alphaModFix/>
          </a:blip>
          <a:stretch>
            <a:fillRect/>
          </a:stretch>
        </p:blipFill>
        <p:spPr>
          <a:xfrm>
            <a:off x="5938857" y="3227952"/>
            <a:ext cx="2813256" cy="1813722"/>
          </a:xfrm>
          <a:prstGeom prst="rect">
            <a:avLst/>
          </a:prstGeom>
          <a:noFill/>
          <a:ln>
            <a:noFill/>
          </a:ln>
        </p:spPr>
      </p:pic>
      <p:cxnSp>
        <p:nvCxnSpPr>
          <p:cNvPr id="185" name="Google Shape;185;p22"/>
          <p:cNvCxnSpPr>
            <a:stCxn id="183" idx="3"/>
            <a:endCxn id="184" idx="1"/>
          </p:cNvCxnSpPr>
          <p:nvPr/>
        </p:nvCxnSpPr>
        <p:spPr>
          <a:xfrm>
            <a:off x="3675357" y="4134814"/>
            <a:ext cx="2263500" cy="0"/>
          </a:xfrm>
          <a:prstGeom prst="straightConnector1">
            <a:avLst/>
          </a:prstGeom>
          <a:noFill/>
          <a:ln w="9525" cap="flat" cmpd="sng">
            <a:solidFill>
              <a:schemeClr val="dk2"/>
            </a:solidFill>
            <a:prstDash val="solid"/>
            <a:round/>
            <a:headEnd type="none" w="med" len="med"/>
            <a:tailEnd type="triangle" w="med" len="med"/>
          </a:ln>
        </p:spPr>
      </p:cxnSp>
      <p:pic>
        <p:nvPicPr>
          <p:cNvPr id="186" name="Google Shape;186;p22"/>
          <p:cNvPicPr preferRelativeResize="0"/>
          <p:nvPr/>
        </p:nvPicPr>
        <p:blipFill>
          <a:blip r:embed="rId7">
            <a:alphaModFix/>
          </a:blip>
          <a:stretch>
            <a:fillRect/>
          </a:stretch>
        </p:blipFill>
        <p:spPr>
          <a:xfrm>
            <a:off x="8536149" y="4941700"/>
            <a:ext cx="607850" cy="201800"/>
          </a:xfrm>
          <a:prstGeom prst="rect">
            <a:avLst/>
          </a:prstGeom>
          <a:noFill/>
          <a:ln>
            <a:noFill/>
          </a:ln>
        </p:spPr>
      </p:pic>
      <p:sp>
        <p:nvSpPr>
          <p:cNvPr id="187" name="Google Shape;187;p22"/>
          <p:cNvSpPr txBox="1">
            <a:spLocks noGrp="1"/>
          </p:cNvSpPr>
          <p:nvPr>
            <p:ph type="sldNum" idx="12"/>
          </p:nvPr>
        </p:nvSpPr>
        <p:spPr>
          <a:xfrm>
            <a:off x="6457950" y="4767266"/>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3"/>
          <p:cNvSpPr txBox="1"/>
          <p:nvPr/>
        </p:nvSpPr>
        <p:spPr>
          <a:xfrm>
            <a:off x="248375" y="19222"/>
            <a:ext cx="3499032" cy="580257"/>
          </a:xfrm>
          <a:prstGeom prst="rect">
            <a:avLst/>
          </a:prstGeom>
          <a:noFill/>
          <a:ln>
            <a:noFill/>
          </a:ln>
        </p:spPr>
        <p:txBody>
          <a:bodyPr spcFirstLastPara="1" wrap="square" lIns="81000" tIns="34275" rIns="81000" bIns="34275" anchor="ctr" anchorCtr="0">
            <a:spAutoFit/>
          </a:bodyPr>
          <a:lstStyle/>
          <a:p>
            <a:pPr marL="0" marR="0" lvl="0" indent="0" algn="r" rtl="0">
              <a:lnSpc>
                <a:spcPct val="122500"/>
              </a:lnSpc>
              <a:spcBef>
                <a:spcPts val="0"/>
              </a:spcBef>
              <a:spcAft>
                <a:spcPts val="0"/>
              </a:spcAft>
              <a:buNone/>
            </a:pPr>
            <a:r>
              <a:rPr lang="es" sz="2700" b="1" dirty="0">
                <a:solidFill>
                  <a:srgbClr val="0D5486"/>
                </a:solidFill>
                <a:latin typeface="Calibri"/>
                <a:ea typeface="Calibri"/>
                <a:cs typeface="Calibri"/>
                <a:sym typeface="Calibri"/>
              </a:rPr>
              <a:t>Variables categóricas</a:t>
            </a:r>
            <a:endParaRPr sz="2700" b="1" i="0" u="none" strike="noStrike" cap="none" dirty="0">
              <a:solidFill>
                <a:srgbClr val="0D5486"/>
              </a:solidFill>
              <a:latin typeface="Calibri"/>
              <a:ea typeface="Calibri"/>
              <a:cs typeface="Calibri"/>
              <a:sym typeface="Calibri"/>
            </a:endParaRPr>
          </a:p>
        </p:txBody>
      </p:sp>
      <p:sp>
        <p:nvSpPr>
          <p:cNvPr id="194" name="Google Shape;194;p23"/>
          <p:cNvSpPr txBox="1"/>
          <p:nvPr/>
        </p:nvSpPr>
        <p:spPr>
          <a:xfrm>
            <a:off x="378100" y="603500"/>
            <a:ext cx="7140000" cy="96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700">
                <a:solidFill>
                  <a:srgbClr val="0D5486"/>
                </a:solidFill>
                <a:latin typeface="Calibri"/>
                <a:ea typeface="Calibri"/>
                <a:cs typeface="Calibri"/>
                <a:sym typeface="Calibri"/>
              </a:rPr>
              <a:t>4. Variables categóricas ordinales</a:t>
            </a:r>
            <a:endParaRPr sz="1700">
              <a:solidFill>
                <a:srgbClr val="0D5486"/>
              </a:solidFill>
              <a:latin typeface="Calibri"/>
              <a:ea typeface="Calibri"/>
              <a:cs typeface="Calibri"/>
              <a:sym typeface="Calibri"/>
            </a:endParaRPr>
          </a:p>
          <a:p>
            <a:pPr marL="0" lvl="0" indent="0" algn="l" rtl="0">
              <a:spcBef>
                <a:spcPts val="0"/>
              </a:spcBef>
              <a:spcAft>
                <a:spcPts val="0"/>
              </a:spcAft>
              <a:buNone/>
            </a:pPr>
            <a:endParaRPr sz="1700">
              <a:solidFill>
                <a:srgbClr val="0D5486"/>
              </a:solidFill>
              <a:latin typeface="Calibri"/>
              <a:ea typeface="Calibri"/>
              <a:cs typeface="Calibri"/>
              <a:sym typeface="Calibri"/>
            </a:endParaRPr>
          </a:p>
          <a:p>
            <a:pPr marL="0" lvl="0" indent="0" algn="l" rtl="0">
              <a:spcBef>
                <a:spcPts val="0"/>
              </a:spcBef>
              <a:spcAft>
                <a:spcPts val="0"/>
              </a:spcAft>
              <a:buNone/>
            </a:pPr>
            <a:endParaRPr sz="1700">
              <a:solidFill>
                <a:srgbClr val="0D5486"/>
              </a:solidFill>
              <a:latin typeface="Calibri"/>
              <a:ea typeface="Calibri"/>
              <a:cs typeface="Calibri"/>
              <a:sym typeface="Calibri"/>
            </a:endParaRPr>
          </a:p>
        </p:txBody>
      </p:sp>
      <p:cxnSp>
        <p:nvCxnSpPr>
          <p:cNvPr id="195" name="Google Shape;195;p23"/>
          <p:cNvCxnSpPr/>
          <p:nvPr/>
        </p:nvCxnSpPr>
        <p:spPr>
          <a:xfrm>
            <a:off x="3322351" y="1821137"/>
            <a:ext cx="1827300" cy="3900"/>
          </a:xfrm>
          <a:prstGeom prst="straightConnector1">
            <a:avLst/>
          </a:prstGeom>
          <a:noFill/>
          <a:ln w="9525" cap="flat" cmpd="sng">
            <a:solidFill>
              <a:schemeClr val="dk2"/>
            </a:solidFill>
            <a:prstDash val="solid"/>
            <a:round/>
            <a:headEnd type="none" w="med" len="med"/>
            <a:tailEnd type="triangle" w="med" len="med"/>
          </a:ln>
        </p:spPr>
      </p:cxnSp>
      <p:sp>
        <p:nvSpPr>
          <p:cNvPr id="196" name="Google Shape;196;p23"/>
          <p:cNvSpPr txBox="1"/>
          <p:nvPr/>
        </p:nvSpPr>
        <p:spPr>
          <a:xfrm>
            <a:off x="202550" y="2883375"/>
            <a:ext cx="7424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700">
                <a:solidFill>
                  <a:srgbClr val="0D5486"/>
                </a:solidFill>
                <a:latin typeface="Calibri"/>
                <a:ea typeface="Calibri"/>
                <a:cs typeface="Calibri"/>
                <a:sym typeface="Calibri"/>
              </a:rPr>
              <a:t>5. Aplicación de TextBlob</a:t>
            </a:r>
            <a:endParaRPr sz="1700">
              <a:solidFill>
                <a:srgbClr val="0D5486"/>
              </a:solidFill>
              <a:latin typeface="Calibri"/>
              <a:ea typeface="Calibri"/>
              <a:cs typeface="Calibri"/>
              <a:sym typeface="Calibri"/>
            </a:endParaRPr>
          </a:p>
          <a:p>
            <a:pPr marL="0" lvl="0" indent="0" algn="l" rtl="0">
              <a:spcBef>
                <a:spcPts val="0"/>
              </a:spcBef>
              <a:spcAft>
                <a:spcPts val="0"/>
              </a:spcAft>
              <a:buNone/>
            </a:pPr>
            <a:r>
              <a:rPr lang="es" sz="1300" b="1">
                <a:solidFill>
                  <a:srgbClr val="0D5486"/>
                </a:solidFill>
                <a:latin typeface="Calibri"/>
                <a:ea typeface="Calibri"/>
                <a:cs typeface="Calibri"/>
                <a:sym typeface="Calibri"/>
              </a:rPr>
              <a:t>TextBlob(): es una biblioteca de procesamiento de lenguaje natural de Python</a:t>
            </a:r>
            <a:endParaRPr sz="1300" b="1">
              <a:solidFill>
                <a:srgbClr val="0D5486"/>
              </a:solidFill>
              <a:latin typeface="Calibri"/>
              <a:ea typeface="Calibri"/>
              <a:cs typeface="Calibri"/>
              <a:sym typeface="Calibri"/>
            </a:endParaRPr>
          </a:p>
        </p:txBody>
      </p:sp>
      <p:cxnSp>
        <p:nvCxnSpPr>
          <p:cNvPr id="197" name="Google Shape;197;p23"/>
          <p:cNvCxnSpPr>
            <a:stCxn id="198" idx="3"/>
          </p:cNvCxnSpPr>
          <p:nvPr/>
        </p:nvCxnSpPr>
        <p:spPr>
          <a:xfrm>
            <a:off x="3675357" y="4134814"/>
            <a:ext cx="1756200" cy="2400"/>
          </a:xfrm>
          <a:prstGeom prst="straightConnector1">
            <a:avLst/>
          </a:prstGeom>
          <a:noFill/>
          <a:ln w="9525" cap="flat" cmpd="sng">
            <a:solidFill>
              <a:schemeClr val="dk2"/>
            </a:solidFill>
            <a:prstDash val="solid"/>
            <a:round/>
            <a:headEnd type="none" w="med" len="med"/>
            <a:tailEnd type="triangle" w="med" len="med"/>
          </a:ln>
        </p:spPr>
      </p:cxnSp>
      <p:pic>
        <p:nvPicPr>
          <p:cNvPr id="199" name="Google Shape;199;p23"/>
          <p:cNvPicPr preferRelativeResize="0"/>
          <p:nvPr/>
        </p:nvPicPr>
        <p:blipFill>
          <a:blip r:embed="rId3">
            <a:alphaModFix/>
          </a:blip>
          <a:stretch>
            <a:fillRect/>
          </a:stretch>
        </p:blipFill>
        <p:spPr>
          <a:xfrm>
            <a:off x="248375" y="966050"/>
            <a:ext cx="3062475" cy="1953699"/>
          </a:xfrm>
          <a:prstGeom prst="rect">
            <a:avLst/>
          </a:prstGeom>
          <a:noFill/>
          <a:ln>
            <a:noFill/>
          </a:ln>
        </p:spPr>
      </p:pic>
      <p:pic>
        <p:nvPicPr>
          <p:cNvPr id="200" name="Google Shape;200;p23"/>
          <p:cNvPicPr preferRelativeResize="0"/>
          <p:nvPr/>
        </p:nvPicPr>
        <p:blipFill>
          <a:blip r:embed="rId4">
            <a:alphaModFix/>
          </a:blip>
          <a:stretch>
            <a:fillRect/>
          </a:stretch>
        </p:blipFill>
        <p:spPr>
          <a:xfrm>
            <a:off x="5208650" y="871486"/>
            <a:ext cx="3530374" cy="2252175"/>
          </a:xfrm>
          <a:prstGeom prst="rect">
            <a:avLst/>
          </a:prstGeom>
          <a:noFill/>
          <a:ln>
            <a:noFill/>
          </a:ln>
        </p:spPr>
      </p:pic>
      <p:pic>
        <p:nvPicPr>
          <p:cNvPr id="201" name="Google Shape;201;p23"/>
          <p:cNvPicPr preferRelativeResize="0"/>
          <p:nvPr/>
        </p:nvPicPr>
        <p:blipFill>
          <a:blip r:embed="rId5">
            <a:alphaModFix/>
          </a:blip>
          <a:stretch>
            <a:fillRect/>
          </a:stretch>
        </p:blipFill>
        <p:spPr>
          <a:xfrm>
            <a:off x="248375" y="3486250"/>
            <a:ext cx="3170101" cy="1566413"/>
          </a:xfrm>
          <a:prstGeom prst="rect">
            <a:avLst/>
          </a:prstGeom>
          <a:noFill/>
          <a:ln>
            <a:noFill/>
          </a:ln>
        </p:spPr>
      </p:pic>
      <p:pic>
        <p:nvPicPr>
          <p:cNvPr id="202" name="Google Shape;202;p23"/>
          <p:cNvPicPr preferRelativeResize="0"/>
          <p:nvPr/>
        </p:nvPicPr>
        <p:blipFill>
          <a:blip r:embed="rId6">
            <a:alphaModFix/>
          </a:blip>
          <a:stretch>
            <a:fillRect/>
          </a:stretch>
        </p:blipFill>
        <p:spPr>
          <a:xfrm>
            <a:off x="5906250" y="3321400"/>
            <a:ext cx="2884400" cy="1731274"/>
          </a:xfrm>
          <a:prstGeom prst="rect">
            <a:avLst/>
          </a:prstGeom>
          <a:noFill/>
          <a:ln>
            <a:noFill/>
          </a:ln>
        </p:spPr>
      </p:pic>
      <p:pic>
        <p:nvPicPr>
          <p:cNvPr id="203" name="Google Shape;203;p23"/>
          <p:cNvPicPr preferRelativeResize="0"/>
          <p:nvPr/>
        </p:nvPicPr>
        <p:blipFill>
          <a:blip r:embed="rId7">
            <a:alphaModFix/>
          </a:blip>
          <a:stretch>
            <a:fillRect/>
          </a:stretch>
        </p:blipFill>
        <p:spPr>
          <a:xfrm>
            <a:off x="8536149" y="4941700"/>
            <a:ext cx="607850" cy="201800"/>
          </a:xfrm>
          <a:prstGeom prst="rect">
            <a:avLst/>
          </a:prstGeom>
          <a:noFill/>
          <a:ln>
            <a:noFill/>
          </a:ln>
        </p:spPr>
      </p:pic>
      <p:sp>
        <p:nvSpPr>
          <p:cNvPr id="204" name="Google Shape;204;p23"/>
          <p:cNvSpPr txBox="1">
            <a:spLocks noGrp="1"/>
          </p:cNvSpPr>
          <p:nvPr>
            <p:ph type="sldNum" idx="12"/>
          </p:nvPr>
        </p:nvSpPr>
        <p:spPr>
          <a:xfrm>
            <a:off x="6457950" y="4767266"/>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4"/>
          <p:cNvSpPr txBox="1"/>
          <p:nvPr/>
        </p:nvSpPr>
        <p:spPr>
          <a:xfrm>
            <a:off x="248374" y="19222"/>
            <a:ext cx="3580675" cy="580257"/>
          </a:xfrm>
          <a:prstGeom prst="rect">
            <a:avLst/>
          </a:prstGeom>
          <a:noFill/>
          <a:ln>
            <a:noFill/>
          </a:ln>
        </p:spPr>
        <p:txBody>
          <a:bodyPr spcFirstLastPara="1" wrap="square" lIns="81000" tIns="34275" rIns="81000" bIns="34275" anchor="ctr" anchorCtr="0">
            <a:spAutoFit/>
          </a:bodyPr>
          <a:lstStyle/>
          <a:p>
            <a:pPr marL="0" marR="0" lvl="0" indent="0" algn="r" rtl="0">
              <a:lnSpc>
                <a:spcPct val="122500"/>
              </a:lnSpc>
              <a:spcBef>
                <a:spcPts val="0"/>
              </a:spcBef>
              <a:spcAft>
                <a:spcPts val="0"/>
              </a:spcAft>
              <a:buNone/>
            </a:pPr>
            <a:r>
              <a:rPr lang="es" sz="2700" b="1" dirty="0">
                <a:solidFill>
                  <a:srgbClr val="0D5486"/>
                </a:solidFill>
                <a:latin typeface="Calibri"/>
                <a:ea typeface="Calibri"/>
                <a:cs typeface="Calibri"/>
                <a:sym typeface="Calibri"/>
              </a:rPr>
              <a:t>Variables categóricas</a:t>
            </a:r>
            <a:endParaRPr sz="2700" b="1" i="0" u="none" strike="noStrike" cap="none" dirty="0">
              <a:solidFill>
                <a:srgbClr val="0D5486"/>
              </a:solidFill>
              <a:latin typeface="Calibri"/>
              <a:ea typeface="Calibri"/>
              <a:cs typeface="Calibri"/>
              <a:sym typeface="Calibri"/>
            </a:endParaRPr>
          </a:p>
        </p:txBody>
      </p:sp>
      <p:sp>
        <p:nvSpPr>
          <p:cNvPr id="211" name="Google Shape;211;p24"/>
          <p:cNvSpPr txBox="1"/>
          <p:nvPr/>
        </p:nvSpPr>
        <p:spPr>
          <a:xfrm>
            <a:off x="377025" y="783100"/>
            <a:ext cx="7424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700">
                <a:solidFill>
                  <a:srgbClr val="0D5486"/>
                </a:solidFill>
                <a:latin typeface="Calibri"/>
                <a:ea typeface="Calibri"/>
                <a:cs typeface="Calibri"/>
                <a:sym typeface="Calibri"/>
              </a:rPr>
              <a:t>6. KMeans: latitud y longitud</a:t>
            </a:r>
            <a:endParaRPr sz="1700">
              <a:solidFill>
                <a:srgbClr val="0D5486"/>
              </a:solidFill>
              <a:latin typeface="Calibri"/>
              <a:ea typeface="Calibri"/>
              <a:cs typeface="Calibri"/>
              <a:sym typeface="Calibri"/>
            </a:endParaRPr>
          </a:p>
          <a:p>
            <a:pPr marL="0" lvl="0" indent="0" algn="l" rtl="0">
              <a:spcBef>
                <a:spcPts val="0"/>
              </a:spcBef>
              <a:spcAft>
                <a:spcPts val="0"/>
              </a:spcAft>
              <a:buNone/>
            </a:pPr>
            <a:endParaRPr sz="1300" b="1">
              <a:solidFill>
                <a:srgbClr val="0D5486"/>
              </a:solidFill>
              <a:latin typeface="Calibri"/>
              <a:ea typeface="Calibri"/>
              <a:cs typeface="Calibri"/>
              <a:sym typeface="Calibri"/>
            </a:endParaRPr>
          </a:p>
        </p:txBody>
      </p:sp>
      <p:pic>
        <p:nvPicPr>
          <p:cNvPr id="212" name="Google Shape;212;p24"/>
          <p:cNvPicPr preferRelativeResize="0"/>
          <p:nvPr/>
        </p:nvPicPr>
        <p:blipFill>
          <a:blip r:embed="rId3">
            <a:alphaModFix/>
          </a:blip>
          <a:stretch>
            <a:fillRect/>
          </a:stretch>
        </p:blipFill>
        <p:spPr>
          <a:xfrm>
            <a:off x="145025" y="1802905"/>
            <a:ext cx="2921086" cy="2232496"/>
          </a:xfrm>
          <a:prstGeom prst="rect">
            <a:avLst/>
          </a:prstGeom>
          <a:noFill/>
          <a:ln>
            <a:noFill/>
          </a:ln>
        </p:spPr>
      </p:pic>
      <p:pic>
        <p:nvPicPr>
          <p:cNvPr id="213" name="Google Shape;213;p24"/>
          <p:cNvPicPr preferRelativeResize="0"/>
          <p:nvPr/>
        </p:nvPicPr>
        <p:blipFill>
          <a:blip r:embed="rId4">
            <a:alphaModFix/>
          </a:blip>
          <a:stretch>
            <a:fillRect/>
          </a:stretch>
        </p:blipFill>
        <p:spPr>
          <a:xfrm>
            <a:off x="5670186" y="1660950"/>
            <a:ext cx="2960490" cy="2316277"/>
          </a:xfrm>
          <a:prstGeom prst="rect">
            <a:avLst/>
          </a:prstGeom>
          <a:noFill/>
          <a:ln>
            <a:noFill/>
          </a:ln>
        </p:spPr>
      </p:pic>
      <p:cxnSp>
        <p:nvCxnSpPr>
          <p:cNvPr id="214" name="Google Shape;214;p24"/>
          <p:cNvCxnSpPr/>
          <p:nvPr/>
        </p:nvCxnSpPr>
        <p:spPr>
          <a:xfrm>
            <a:off x="3428421" y="2837072"/>
            <a:ext cx="1931700" cy="4500"/>
          </a:xfrm>
          <a:prstGeom prst="straightConnector1">
            <a:avLst/>
          </a:prstGeom>
          <a:noFill/>
          <a:ln w="9525" cap="flat" cmpd="sng">
            <a:solidFill>
              <a:schemeClr val="dk2"/>
            </a:solidFill>
            <a:prstDash val="solid"/>
            <a:round/>
            <a:headEnd type="none" w="med" len="med"/>
            <a:tailEnd type="triangle" w="med" len="med"/>
          </a:ln>
        </p:spPr>
      </p:cxnSp>
      <p:sp>
        <p:nvSpPr>
          <p:cNvPr id="215" name="Google Shape;215;p24"/>
          <p:cNvSpPr txBox="1"/>
          <p:nvPr/>
        </p:nvSpPr>
        <p:spPr>
          <a:xfrm>
            <a:off x="3050089" y="2442939"/>
            <a:ext cx="2721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100">
                <a:solidFill>
                  <a:srgbClr val="0D5486"/>
                </a:solidFill>
                <a:latin typeface="Calibri"/>
                <a:ea typeface="Calibri"/>
                <a:cs typeface="Calibri"/>
                <a:sym typeface="Calibri"/>
              </a:rPr>
              <a:t>Valor tomado como hiperparámetro (10)</a:t>
            </a:r>
            <a:endParaRPr sz="800"/>
          </a:p>
        </p:txBody>
      </p:sp>
      <p:pic>
        <p:nvPicPr>
          <p:cNvPr id="216" name="Google Shape;216;p24"/>
          <p:cNvPicPr preferRelativeResize="0"/>
          <p:nvPr/>
        </p:nvPicPr>
        <p:blipFill>
          <a:blip r:embed="rId5">
            <a:alphaModFix/>
          </a:blip>
          <a:stretch>
            <a:fillRect/>
          </a:stretch>
        </p:blipFill>
        <p:spPr>
          <a:xfrm>
            <a:off x="8536149" y="4941700"/>
            <a:ext cx="607850" cy="201800"/>
          </a:xfrm>
          <a:prstGeom prst="rect">
            <a:avLst/>
          </a:prstGeom>
          <a:noFill/>
          <a:ln>
            <a:noFill/>
          </a:ln>
        </p:spPr>
      </p:pic>
      <p:sp>
        <p:nvSpPr>
          <p:cNvPr id="217" name="Google Shape;217;p24"/>
          <p:cNvSpPr txBox="1">
            <a:spLocks noGrp="1"/>
          </p:cNvSpPr>
          <p:nvPr>
            <p:ph type="sldNum" idx="12"/>
          </p:nvPr>
        </p:nvSpPr>
        <p:spPr>
          <a:xfrm>
            <a:off x="6457950" y="4767266"/>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5"/>
          <p:cNvSpPr txBox="1"/>
          <p:nvPr/>
        </p:nvSpPr>
        <p:spPr>
          <a:xfrm>
            <a:off x="248375" y="19222"/>
            <a:ext cx="3670482" cy="580257"/>
          </a:xfrm>
          <a:prstGeom prst="rect">
            <a:avLst/>
          </a:prstGeom>
          <a:noFill/>
          <a:ln>
            <a:noFill/>
          </a:ln>
        </p:spPr>
        <p:txBody>
          <a:bodyPr spcFirstLastPara="1" wrap="square" lIns="81000" tIns="34275" rIns="81000" bIns="34275" anchor="ctr" anchorCtr="0">
            <a:spAutoFit/>
          </a:bodyPr>
          <a:lstStyle/>
          <a:p>
            <a:pPr marL="0" marR="0" lvl="0" indent="0" algn="r" rtl="0">
              <a:lnSpc>
                <a:spcPct val="122500"/>
              </a:lnSpc>
              <a:spcBef>
                <a:spcPts val="0"/>
              </a:spcBef>
              <a:spcAft>
                <a:spcPts val="0"/>
              </a:spcAft>
              <a:buNone/>
            </a:pPr>
            <a:r>
              <a:rPr lang="es" sz="2700" b="1" dirty="0">
                <a:solidFill>
                  <a:srgbClr val="0D5486"/>
                </a:solidFill>
                <a:latin typeface="Calibri"/>
                <a:ea typeface="Calibri"/>
                <a:cs typeface="Calibri"/>
                <a:sym typeface="Calibri"/>
              </a:rPr>
              <a:t>Variables categóricas</a:t>
            </a:r>
            <a:endParaRPr sz="2700" b="1" i="0" u="none" strike="noStrike" cap="none" dirty="0">
              <a:solidFill>
                <a:srgbClr val="0D5486"/>
              </a:solidFill>
              <a:latin typeface="Calibri"/>
              <a:ea typeface="Calibri"/>
              <a:cs typeface="Calibri"/>
              <a:sym typeface="Calibri"/>
            </a:endParaRPr>
          </a:p>
        </p:txBody>
      </p:sp>
      <p:sp>
        <p:nvSpPr>
          <p:cNvPr id="224" name="Google Shape;224;p25"/>
          <p:cNvSpPr txBox="1"/>
          <p:nvPr/>
        </p:nvSpPr>
        <p:spPr>
          <a:xfrm>
            <a:off x="333425" y="617750"/>
            <a:ext cx="8420700" cy="96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700" b="1">
                <a:solidFill>
                  <a:srgbClr val="0D5486"/>
                </a:solidFill>
                <a:latin typeface="Calibri"/>
                <a:ea typeface="Calibri"/>
                <a:cs typeface="Calibri"/>
                <a:sym typeface="Calibri"/>
              </a:rPr>
              <a:t>Aclaración</a:t>
            </a:r>
            <a:r>
              <a:rPr lang="es" sz="1700">
                <a:solidFill>
                  <a:srgbClr val="0D5486"/>
                </a:solidFill>
                <a:latin typeface="Calibri"/>
                <a:ea typeface="Calibri"/>
                <a:cs typeface="Calibri"/>
                <a:sym typeface="Calibri"/>
              </a:rPr>
              <a:t>: decidí conservar todos los valores faltantes (es decir, no reemplazarlos), ya que no encontré una relación que se distinga del aleatorio entre las filas que contenían missings respecto de las que no.</a:t>
            </a:r>
            <a:endParaRPr/>
          </a:p>
        </p:txBody>
      </p:sp>
      <p:sp>
        <p:nvSpPr>
          <p:cNvPr id="225" name="Google Shape;225;p25"/>
          <p:cNvSpPr txBox="1"/>
          <p:nvPr/>
        </p:nvSpPr>
        <p:spPr>
          <a:xfrm>
            <a:off x="248375" y="1582925"/>
            <a:ext cx="3000000" cy="341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050">
                <a:solidFill>
                  <a:srgbClr val="D5D5D5"/>
                </a:solidFill>
                <a:highlight>
                  <a:srgbClr val="383838"/>
                </a:highlight>
                <a:latin typeface="Courier New"/>
                <a:ea typeface="Courier New"/>
                <a:cs typeface="Courier New"/>
                <a:sym typeface="Courier New"/>
              </a:rPr>
              <a:t>description 3 </a:t>
            </a:r>
            <a:endParaRPr sz="1050">
              <a:solidFill>
                <a:srgbClr val="D5D5D5"/>
              </a:solidFill>
              <a:highlight>
                <a:srgbClr val="383838"/>
              </a:highlight>
              <a:latin typeface="Courier New"/>
              <a:ea typeface="Courier New"/>
              <a:cs typeface="Courier New"/>
              <a:sym typeface="Courier New"/>
            </a:endParaRPr>
          </a:p>
          <a:p>
            <a:pPr marL="0" lvl="0" indent="0" algn="l" rtl="0">
              <a:spcBef>
                <a:spcPts val="0"/>
              </a:spcBef>
              <a:spcAft>
                <a:spcPts val="0"/>
              </a:spcAft>
              <a:buNone/>
            </a:pPr>
            <a:r>
              <a:rPr lang="es" sz="1050">
                <a:solidFill>
                  <a:srgbClr val="D5D5D5"/>
                </a:solidFill>
                <a:highlight>
                  <a:srgbClr val="383838"/>
                </a:highlight>
                <a:latin typeface="Courier New"/>
                <a:ea typeface="Courier New"/>
                <a:cs typeface="Courier New"/>
                <a:sym typeface="Courier New"/>
              </a:rPr>
              <a:t>neighborhood_overview 1348 host_location 421 </a:t>
            </a:r>
            <a:endParaRPr sz="1050">
              <a:solidFill>
                <a:srgbClr val="D5D5D5"/>
              </a:solidFill>
              <a:highlight>
                <a:srgbClr val="383838"/>
              </a:highlight>
              <a:latin typeface="Courier New"/>
              <a:ea typeface="Courier New"/>
              <a:cs typeface="Courier New"/>
              <a:sym typeface="Courier New"/>
            </a:endParaRPr>
          </a:p>
          <a:p>
            <a:pPr marL="0" lvl="0" indent="0" algn="l" rtl="0">
              <a:spcBef>
                <a:spcPts val="0"/>
              </a:spcBef>
              <a:spcAft>
                <a:spcPts val="0"/>
              </a:spcAft>
              <a:buNone/>
            </a:pPr>
            <a:r>
              <a:rPr lang="es" sz="1050">
                <a:solidFill>
                  <a:srgbClr val="D5D5D5"/>
                </a:solidFill>
                <a:highlight>
                  <a:srgbClr val="383838"/>
                </a:highlight>
                <a:latin typeface="Courier New"/>
                <a:ea typeface="Courier New"/>
                <a:cs typeface="Courier New"/>
                <a:sym typeface="Courier New"/>
              </a:rPr>
              <a:t>host_about 1746 </a:t>
            </a:r>
            <a:endParaRPr sz="1050">
              <a:solidFill>
                <a:srgbClr val="D5D5D5"/>
              </a:solidFill>
              <a:highlight>
                <a:srgbClr val="383838"/>
              </a:highlight>
              <a:latin typeface="Courier New"/>
              <a:ea typeface="Courier New"/>
              <a:cs typeface="Courier New"/>
              <a:sym typeface="Courier New"/>
            </a:endParaRPr>
          </a:p>
          <a:p>
            <a:pPr marL="0" lvl="0" indent="0" algn="l" rtl="0">
              <a:spcBef>
                <a:spcPts val="0"/>
              </a:spcBef>
              <a:spcAft>
                <a:spcPts val="0"/>
              </a:spcAft>
              <a:buNone/>
            </a:pPr>
            <a:r>
              <a:rPr lang="es" sz="1050">
                <a:solidFill>
                  <a:srgbClr val="D5D5D5"/>
                </a:solidFill>
                <a:highlight>
                  <a:srgbClr val="383838"/>
                </a:highlight>
                <a:latin typeface="Courier New"/>
                <a:ea typeface="Courier New"/>
                <a:cs typeface="Courier New"/>
                <a:sym typeface="Courier New"/>
              </a:rPr>
              <a:t>host_response_time 1662 </a:t>
            </a:r>
            <a:r>
              <a:rPr lang="es" sz="1050">
                <a:solidFill>
                  <a:srgbClr val="00FF00"/>
                </a:solidFill>
                <a:highlight>
                  <a:srgbClr val="383838"/>
                </a:highlight>
                <a:latin typeface="Courier New"/>
                <a:ea typeface="Courier New"/>
                <a:cs typeface="Courier New"/>
                <a:sym typeface="Courier New"/>
              </a:rPr>
              <a:t>host_response_rate 1662</a:t>
            </a:r>
            <a:r>
              <a:rPr lang="es" sz="1050">
                <a:solidFill>
                  <a:srgbClr val="B6D7A8"/>
                </a:solidFill>
                <a:highlight>
                  <a:srgbClr val="383838"/>
                </a:highlight>
                <a:latin typeface="Courier New"/>
                <a:ea typeface="Courier New"/>
                <a:cs typeface="Courier New"/>
                <a:sym typeface="Courier New"/>
              </a:rPr>
              <a:t> </a:t>
            </a:r>
            <a:r>
              <a:rPr lang="es" sz="1050">
                <a:solidFill>
                  <a:srgbClr val="D5D5D5"/>
                </a:solidFill>
                <a:highlight>
                  <a:srgbClr val="383838"/>
                </a:highlight>
                <a:latin typeface="Courier New"/>
                <a:ea typeface="Courier New"/>
                <a:cs typeface="Courier New"/>
                <a:sym typeface="Courier New"/>
              </a:rPr>
              <a:t>host_acceptance_rate 776 host_is_superhost 1 </a:t>
            </a:r>
            <a:r>
              <a:rPr lang="es" sz="1050">
                <a:solidFill>
                  <a:srgbClr val="FF0000"/>
                </a:solidFill>
                <a:highlight>
                  <a:srgbClr val="383838"/>
                </a:highlight>
                <a:latin typeface="Courier New"/>
                <a:ea typeface="Courier New"/>
                <a:cs typeface="Courier New"/>
                <a:sym typeface="Courier New"/>
              </a:rPr>
              <a:t>host_neighbourhood 2124</a:t>
            </a:r>
            <a:r>
              <a:rPr lang="es" sz="1050">
                <a:solidFill>
                  <a:srgbClr val="00FF00"/>
                </a:solidFill>
                <a:highlight>
                  <a:srgbClr val="383838"/>
                </a:highlight>
                <a:latin typeface="Courier New"/>
                <a:ea typeface="Courier New"/>
                <a:cs typeface="Courier New"/>
                <a:sym typeface="Courier New"/>
              </a:rPr>
              <a:t> </a:t>
            </a:r>
            <a:r>
              <a:rPr lang="es" sz="1050">
                <a:solidFill>
                  <a:srgbClr val="D5D5D5"/>
                </a:solidFill>
                <a:highlight>
                  <a:srgbClr val="383838"/>
                </a:highlight>
                <a:latin typeface="Courier New"/>
                <a:ea typeface="Courier New"/>
                <a:cs typeface="Courier New"/>
                <a:sym typeface="Courier New"/>
              </a:rPr>
              <a:t>bathrooms_text 9 </a:t>
            </a:r>
            <a:endParaRPr sz="1050">
              <a:solidFill>
                <a:srgbClr val="D5D5D5"/>
              </a:solidFill>
              <a:highlight>
                <a:srgbClr val="383838"/>
              </a:highlight>
              <a:latin typeface="Courier New"/>
              <a:ea typeface="Courier New"/>
              <a:cs typeface="Courier New"/>
              <a:sym typeface="Courier New"/>
            </a:endParaRPr>
          </a:p>
          <a:p>
            <a:pPr marL="0" lvl="0" indent="0" algn="l" rtl="0">
              <a:spcBef>
                <a:spcPts val="0"/>
              </a:spcBef>
              <a:spcAft>
                <a:spcPts val="0"/>
              </a:spcAft>
              <a:buNone/>
            </a:pPr>
            <a:r>
              <a:rPr lang="es" sz="1050">
                <a:solidFill>
                  <a:srgbClr val="D5D5D5"/>
                </a:solidFill>
                <a:highlight>
                  <a:srgbClr val="383838"/>
                </a:highlight>
                <a:latin typeface="Courier New"/>
                <a:ea typeface="Courier New"/>
                <a:cs typeface="Courier New"/>
                <a:sym typeface="Courier New"/>
              </a:rPr>
              <a:t>bedrooms 240 </a:t>
            </a:r>
            <a:endParaRPr sz="1050">
              <a:solidFill>
                <a:srgbClr val="D5D5D5"/>
              </a:solidFill>
              <a:highlight>
                <a:srgbClr val="383838"/>
              </a:highlight>
              <a:latin typeface="Courier New"/>
              <a:ea typeface="Courier New"/>
              <a:cs typeface="Courier New"/>
              <a:sym typeface="Courier New"/>
            </a:endParaRPr>
          </a:p>
          <a:p>
            <a:pPr marL="0" lvl="0" indent="0" algn="l" rtl="0">
              <a:spcBef>
                <a:spcPts val="0"/>
              </a:spcBef>
              <a:spcAft>
                <a:spcPts val="0"/>
              </a:spcAft>
              <a:buNone/>
            </a:pPr>
            <a:r>
              <a:rPr lang="es" sz="1050">
                <a:solidFill>
                  <a:srgbClr val="D5D5D5"/>
                </a:solidFill>
                <a:highlight>
                  <a:srgbClr val="383838"/>
                </a:highlight>
                <a:latin typeface="Courier New"/>
                <a:ea typeface="Courier New"/>
                <a:cs typeface="Courier New"/>
                <a:sym typeface="Courier New"/>
              </a:rPr>
              <a:t>beds 70 </a:t>
            </a:r>
            <a:endParaRPr sz="1050">
              <a:solidFill>
                <a:srgbClr val="D5D5D5"/>
              </a:solidFill>
              <a:highlight>
                <a:srgbClr val="383838"/>
              </a:highlight>
              <a:latin typeface="Courier New"/>
              <a:ea typeface="Courier New"/>
              <a:cs typeface="Courier New"/>
              <a:sym typeface="Courier New"/>
            </a:endParaRPr>
          </a:p>
          <a:p>
            <a:pPr marL="0" lvl="0" indent="0" algn="l" rtl="0">
              <a:spcBef>
                <a:spcPts val="0"/>
              </a:spcBef>
              <a:spcAft>
                <a:spcPts val="0"/>
              </a:spcAft>
              <a:buNone/>
            </a:pPr>
            <a:r>
              <a:rPr lang="es" sz="1050">
                <a:solidFill>
                  <a:srgbClr val="D5D5D5"/>
                </a:solidFill>
                <a:highlight>
                  <a:srgbClr val="383838"/>
                </a:highlight>
                <a:latin typeface="Courier New"/>
                <a:ea typeface="Courier New"/>
                <a:cs typeface="Courier New"/>
                <a:sym typeface="Courier New"/>
              </a:rPr>
              <a:t>review_scores_accuracy 4 review_scores_cleanliness 4 review_scores_checkin 4 review_scores_communication 4 review_scores_location 4 review_scores_value 4 </a:t>
            </a:r>
            <a:endParaRPr sz="1050">
              <a:solidFill>
                <a:srgbClr val="D5D5D5"/>
              </a:solidFill>
              <a:highlight>
                <a:srgbClr val="383838"/>
              </a:highlight>
              <a:latin typeface="Courier New"/>
              <a:ea typeface="Courier New"/>
              <a:cs typeface="Courier New"/>
              <a:sym typeface="Courier New"/>
            </a:endParaRPr>
          </a:p>
          <a:p>
            <a:pPr marL="0" lvl="0" indent="0" algn="l" rtl="0">
              <a:spcBef>
                <a:spcPts val="0"/>
              </a:spcBef>
              <a:spcAft>
                <a:spcPts val="0"/>
              </a:spcAft>
              <a:buNone/>
            </a:pPr>
            <a:r>
              <a:rPr lang="es" sz="1050">
                <a:solidFill>
                  <a:srgbClr val="D5D5D5"/>
                </a:solidFill>
                <a:highlight>
                  <a:srgbClr val="383838"/>
                </a:highlight>
                <a:latin typeface="Courier New"/>
                <a:ea typeface="Courier New"/>
                <a:cs typeface="Courier New"/>
                <a:sym typeface="Courier New"/>
              </a:rPr>
              <a:t>license 98 </a:t>
            </a:r>
            <a:endParaRPr sz="1050">
              <a:solidFill>
                <a:srgbClr val="D5D5D5"/>
              </a:solidFill>
              <a:highlight>
                <a:srgbClr val="383838"/>
              </a:highlight>
              <a:latin typeface="Courier New"/>
              <a:ea typeface="Courier New"/>
              <a:cs typeface="Courier New"/>
              <a:sym typeface="Courier New"/>
            </a:endParaRPr>
          </a:p>
          <a:p>
            <a:pPr marL="0" lvl="0" indent="0" algn="l" rtl="0">
              <a:spcBef>
                <a:spcPts val="0"/>
              </a:spcBef>
              <a:spcAft>
                <a:spcPts val="0"/>
              </a:spcAft>
              <a:buNone/>
            </a:pPr>
            <a:r>
              <a:rPr lang="es" sz="1050">
                <a:solidFill>
                  <a:srgbClr val="D5D5D5"/>
                </a:solidFill>
                <a:highlight>
                  <a:srgbClr val="383838"/>
                </a:highlight>
                <a:latin typeface="Courier New"/>
                <a:ea typeface="Courier New"/>
                <a:cs typeface="Courier New"/>
                <a:sym typeface="Courier New"/>
              </a:rPr>
              <a:t>dtype: int64</a:t>
            </a:r>
            <a:endParaRPr/>
          </a:p>
        </p:txBody>
      </p:sp>
      <p:pic>
        <p:nvPicPr>
          <p:cNvPr id="226" name="Google Shape;226;p25"/>
          <p:cNvPicPr preferRelativeResize="0"/>
          <p:nvPr/>
        </p:nvPicPr>
        <p:blipFill>
          <a:blip r:embed="rId3">
            <a:alphaModFix/>
          </a:blip>
          <a:stretch>
            <a:fillRect/>
          </a:stretch>
        </p:blipFill>
        <p:spPr>
          <a:xfrm>
            <a:off x="2849875" y="1582925"/>
            <a:ext cx="2799674" cy="2138025"/>
          </a:xfrm>
          <a:prstGeom prst="rect">
            <a:avLst/>
          </a:prstGeom>
          <a:noFill/>
          <a:ln>
            <a:noFill/>
          </a:ln>
        </p:spPr>
      </p:pic>
      <p:pic>
        <p:nvPicPr>
          <p:cNvPr id="227" name="Google Shape;227;p25"/>
          <p:cNvPicPr preferRelativeResize="0"/>
          <p:nvPr/>
        </p:nvPicPr>
        <p:blipFill>
          <a:blip r:embed="rId4">
            <a:alphaModFix/>
          </a:blip>
          <a:stretch>
            <a:fillRect/>
          </a:stretch>
        </p:blipFill>
        <p:spPr>
          <a:xfrm>
            <a:off x="5903750" y="1478150"/>
            <a:ext cx="3087849" cy="2358093"/>
          </a:xfrm>
          <a:prstGeom prst="rect">
            <a:avLst/>
          </a:prstGeom>
          <a:noFill/>
          <a:ln>
            <a:noFill/>
          </a:ln>
        </p:spPr>
      </p:pic>
      <p:sp>
        <p:nvSpPr>
          <p:cNvPr id="228" name="Google Shape;228;p25"/>
          <p:cNvSpPr txBox="1"/>
          <p:nvPr/>
        </p:nvSpPr>
        <p:spPr>
          <a:xfrm>
            <a:off x="4646175" y="3988650"/>
            <a:ext cx="26757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700" b="1">
                <a:solidFill>
                  <a:srgbClr val="0D5486"/>
                </a:solidFill>
                <a:latin typeface="Calibri"/>
                <a:ea typeface="Calibri"/>
                <a:cs typeface="Calibri"/>
                <a:sym typeface="Calibri"/>
              </a:rPr>
              <a:t>Entonces</a:t>
            </a:r>
            <a:r>
              <a:rPr lang="es" sz="1700">
                <a:solidFill>
                  <a:srgbClr val="0D5486"/>
                </a:solidFill>
                <a:latin typeface="Calibri"/>
                <a:ea typeface="Calibri"/>
                <a:cs typeface="Calibri"/>
                <a:sym typeface="Calibri"/>
              </a:rPr>
              <a:t>: </a:t>
            </a:r>
            <a:r>
              <a:rPr lang="es" sz="1700">
                <a:solidFill>
                  <a:srgbClr val="0D5486"/>
                </a:solidFill>
                <a:highlight>
                  <a:schemeClr val="accent4"/>
                </a:highlight>
                <a:latin typeface="Calibri"/>
                <a:ea typeface="Calibri"/>
                <a:cs typeface="Calibri"/>
                <a:sym typeface="Calibri"/>
              </a:rPr>
              <a:t>valor faltante = 0 </a:t>
            </a:r>
            <a:endParaRPr>
              <a:highlight>
                <a:schemeClr val="accent4"/>
              </a:highlight>
            </a:endParaRPr>
          </a:p>
        </p:txBody>
      </p:sp>
      <p:pic>
        <p:nvPicPr>
          <p:cNvPr id="229" name="Google Shape;229;p25"/>
          <p:cNvPicPr preferRelativeResize="0"/>
          <p:nvPr/>
        </p:nvPicPr>
        <p:blipFill>
          <a:blip r:embed="rId5">
            <a:alphaModFix/>
          </a:blip>
          <a:stretch>
            <a:fillRect/>
          </a:stretch>
        </p:blipFill>
        <p:spPr>
          <a:xfrm>
            <a:off x="8536149" y="4941700"/>
            <a:ext cx="607850" cy="201800"/>
          </a:xfrm>
          <a:prstGeom prst="rect">
            <a:avLst/>
          </a:prstGeom>
          <a:noFill/>
          <a:ln>
            <a:noFill/>
          </a:ln>
        </p:spPr>
      </p:pic>
      <p:sp>
        <p:nvSpPr>
          <p:cNvPr id="230" name="Google Shape;230;p25"/>
          <p:cNvSpPr txBox="1">
            <a:spLocks noGrp="1"/>
          </p:cNvSpPr>
          <p:nvPr>
            <p:ph type="sldNum" idx="12"/>
          </p:nvPr>
        </p:nvSpPr>
        <p:spPr>
          <a:xfrm>
            <a:off x="6457950" y="4767266"/>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s"/>
              <a:t>9</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550</Words>
  <Application>Microsoft Office PowerPoint</Application>
  <PresentationFormat>Presentación en pantalla (16:9)</PresentationFormat>
  <Paragraphs>109</Paragraphs>
  <Slides>15</Slides>
  <Notes>15</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15</vt:i4>
      </vt:variant>
    </vt:vector>
  </HeadingPairs>
  <TitlesOfParts>
    <vt:vector size="20" baseType="lpstr">
      <vt:lpstr>Calibri</vt:lpstr>
      <vt:lpstr>Courier New</vt:lpstr>
      <vt:lpstr>Arial</vt:lpstr>
      <vt:lpstr>Roboto</vt:lpstr>
      <vt:lpstr>Simple Light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Bruno S</dc:creator>
  <cp:lastModifiedBy>Bruno S</cp:lastModifiedBy>
  <cp:revision>2</cp:revision>
  <dcterms:modified xsi:type="dcterms:W3CDTF">2023-06-12T22:05:12Z</dcterms:modified>
</cp:coreProperties>
</file>